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9" r:id="rId23"/>
    <p:sldId id="280" r:id="rId24"/>
    <p:sldId id="281" r:id="rId25"/>
    <p:sldId id="282" r:id="rId26"/>
    <p:sldId id="283" r:id="rId27"/>
    <p:sldId id="284" r:id="rId28"/>
    <p:sldId id="285" r:id="rId29"/>
    <p:sldId id="286" r:id="rId30"/>
    <p:sldId id="287" r:id="rId31"/>
    <p:sldId id="288" r:id="rId32"/>
    <p:sldId id="290" r:id="rId33"/>
    <p:sldId id="291" r:id="rId34"/>
    <p:sldId id="292" r:id="rId35"/>
    <p:sldId id="293" r:id="rId36"/>
    <p:sldId id="294" r:id="rId37"/>
    <p:sldId id="296" r:id="rId38"/>
    <p:sldId id="297"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95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853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27869571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23901031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396318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6911E-1962-4C1B-9EA4-3D93DA1E380F}" type="datetimeFigureOut">
              <a:rPr lang="en-IN" smtClean="0"/>
              <a:t>21-01-2023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5123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6911E-1962-4C1B-9EA4-3D93DA1E380F}"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510570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6911E-1962-4C1B-9EA4-3D93DA1E380F}" type="datetimeFigureOut">
              <a:rPr lang="en-IN" smtClean="0"/>
              <a:t>21-01-2023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1865236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6911E-1962-4C1B-9EA4-3D93DA1E380F}" type="datetimeFigureOut">
              <a:rPr lang="en-IN" smtClean="0"/>
              <a:t>21-01-2023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1133551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EB6911E-1962-4C1B-9EA4-3D93DA1E380F}" type="datetimeFigureOut">
              <a:rPr lang="en-IN" smtClean="0"/>
              <a:t>21-01-2023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2802234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EB6911E-1962-4C1B-9EA4-3D93DA1E380F}" type="datetimeFigureOut">
              <a:rPr lang="en-IN" smtClean="0"/>
              <a:t>21-01-2023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C26A80F-F150-4D34-A7C9-33B1846ACF45}" type="slidenum">
              <a:rPr lang="en-IN" smtClean="0"/>
              <a:t>‹#›</a:t>
            </a:fld>
            <a:endParaRPr lang="en-IN"/>
          </a:p>
        </p:txBody>
      </p:sp>
    </p:spTree>
    <p:extLst>
      <p:ext uri="{BB962C8B-B14F-4D97-AF65-F5344CB8AC3E}">
        <p14:creationId xmlns:p14="http://schemas.microsoft.com/office/powerpoint/2010/main" val="1388979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6911E-1962-4C1B-9EA4-3D93DA1E380F}" type="datetimeFigureOut">
              <a:rPr lang="en-IN" smtClean="0"/>
              <a:t>21-01-2023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6171947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B6911E-1962-4C1B-9EA4-3D93DA1E380F}" type="datetimeFigureOut">
              <a:rPr lang="en-IN" smtClean="0"/>
              <a:t>21-01-2023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C26A80F-F150-4D34-A7C9-33B1846ACF4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9153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51A-1A59-74E6-4B63-8BEE4C3D4B35}"/>
              </a:ext>
            </a:extLst>
          </p:cNvPr>
          <p:cNvSpPr>
            <a:spLocks noGrp="1"/>
          </p:cNvSpPr>
          <p:nvPr>
            <p:ph type="ctrTitle"/>
          </p:nvPr>
        </p:nvSpPr>
        <p:spPr>
          <a:xfrm>
            <a:off x="1033549" y="1259379"/>
            <a:ext cx="10058400" cy="3566160"/>
          </a:xfrm>
        </p:spPr>
        <p:txBody>
          <a:bodyPr>
            <a:normAutofit fontScale="90000"/>
          </a:bodyPr>
          <a:lstStyle/>
          <a:p>
            <a:pPr algn="ctr">
              <a:lnSpc>
                <a:spcPct val="107000"/>
              </a:lnSpc>
              <a:spcAft>
                <a:spcPts val="800"/>
              </a:spcAft>
            </a:pP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6000" b="1"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HOUSING: </a:t>
            </a:r>
            <a:br>
              <a:rPr lang="en-IN" sz="6000" b="1"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N" sz="6000" b="1" dirty="0">
                <a:solidFill>
                  <a:schemeClr val="accent3">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PRICE PREDICTION</a:t>
            </a:r>
            <a:br>
              <a:rPr lang="en-IN" sz="5400" b="1" dirty="0">
                <a:solidFill>
                  <a:schemeClr val="accent3">
                    <a:lumMod val="75000"/>
                  </a:schemeClr>
                </a:solidFill>
                <a:effectLst/>
                <a:latin typeface="Calibri" panose="020F0502020204030204" pitchFamily="34" charset="0"/>
                <a:ea typeface="Calibri" panose="020F0502020204030204" pitchFamily="34" charset="0"/>
                <a:cs typeface="Times New Roman" panose="02020603050405020304" pitchFamily="18" charset="0"/>
              </a:rPr>
            </a:br>
            <a:endParaRPr lang="en-IN" b="1" dirty="0">
              <a:solidFill>
                <a:schemeClr val="accent3">
                  <a:lumMod val="75000"/>
                </a:schemeClr>
              </a:solidFill>
            </a:endParaRPr>
          </a:p>
        </p:txBody>
      </p:sp>
      <p:sp>
        <p:nvSpPr>
          <p:cNvPr id="3" name="Subtitle 2">
            <a:extLst>
              <a:ext uri="{FF2B5EF4-FFF2-40B4-BE49-F238E27FC236}">
                <a16:creationId xmlns:a16="http://schemas.microsoft.com/office/drawing/2014/main" id="{039CF4EE-29F5-50D2-16CD-78CFECE6D5BC}"/>
              </a:ext>
            </a:extLst>
          </p:cNvPr>
          <p:cNvSpPr>
            <a:spLocks noGrp="1"/>
          </p:cNvSpPr>
          <p:nvPr>
            <p:ph type="subTitle" idx="1"/>
          </p:nvPr>
        </p:nvSpPr>
        <p:spPr/>
        <p:txBody>
          <a:bodyPr>
            <a:normAutofit fontScale="92500" lnSpcReduction="10000"/>
          </a:bodyPr>
          <a:lstStyle/>
          <a:p>
            <a:pPr algn="r"/>
            <a:r>
              <a:rPr lang="en-US" b="1" dirty="0">
                <a:latin typeface="Arial Rounded MT Bold" panose="020F0704030504030204" pitchFamily="34" charset="0"/>
              </a:rPr>
              <a:t>Prepared by: </a:t>
            </a:r>
          </a:p>
          <a:p>
            <a:pPr algn="r"/>
            <a:r>
              <a:rPr lang="en-US" b="1" dirty="0">
                <a:latin typeface="Arial Rounded MT Bold" panose="020F0704030504030204" pitchFamily="34" charset="0"/>
              </a:rPr>
              <a:t>Maahi Gurnani, Data Science Intern at Flip Robo Technologies</a:t>
            </a:r>
            <a:endParaRPr lang="en-IN" b="1"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938D1BF-7F80-1865-CEEB-114FEC603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235" y="298909"/>
            <a:ext cx="2928781" cy="1110013"/>
          </a:xfrm>
          <a:prstGeom prst="rect">
            <a:avLst/>
          </a:prstGeom>
        </p:spPr>
      </p:pic>
    </p:spTree>
    <p:extLst>
      <p:ext uri="{BB962C8B-B14F-4D97-AF65-F5344CB8AC3E}">
        <p14:creationId xmlns:p14="http://schemas.microsoft.com/office/powerpoint/2010/main" val="357841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r>
              <a:rPr lang="en-IN" sz="5300" b="1" dirty="0">
                <a:solidFill>
                  <a:schemeClr val="bg1"/>
                </a:solidFill>
              </a:rPr>
              <a:t>Data Visualization </a:t>
            </a:r>
            <a:r>
              <a:rPr lang="en-IN" sz="3600" b="1" dirty="0">
                <a:solidFill>
                  <a:schemeClr val="bg1"/>
                </a:solidFill>
              </a:rPr>
              <a:t>(</a:t>
            </a:r>
            <a:r>
              <a:rPr lang="en-IN" sz="31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Univariate Analysis)</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8" y="1346524"/>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endParaRPr lang="en-IN" sz="2400" b="1" u="sng" dirty="0">
              <a:solidFill>
                <a:schemeClr val="bg1"/>
              </a:solidFill>
              <a:effectLst/>
              <a:latin typeface="Times New Roman" panose="02020603050405020304" pitchFamily="18" charset="0"/>
              <a:ea typeface="Calibri" panose="020F0502020204030204" pitchFamily="34" charset="0"/>
            </a:endParaRPr>
          </a:p>
          <a:p>
            <a:pPr>
              <a:lnSpc>
                <a:spcPct val="120000"/>
              </a:lnSpc>
              <a:spcAft>
                <a:spcPts val="800"/>
              </a:spcAft>
            </a:pPr>
            <a:r>
              <a:rPr lang="en-IN" sz="2400" b="1" u="sng" dirty="0">
                <a:solidFill>
                  <a:schemeClr val="bg1"/>
                </a:solidFill>
                <a:effectLst/>
                <a:latin typeface="Times New Roman" panose="02020603050405020304" pitchFamily="18" charset="0"/>
                <a:ea typeface="Calibri" panose="020F0502020204030204" pitchFamily="34" charset="0"/>
              </a:rPr>
              <a:t>1) Count Plots to check the percentage of unique attributes</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C278BDD5-B12C-A893-8BF8-51E5A6FC12EC}"/>
              </a:ext>
            </a:extLst>
          </p:cNvPr>
          <p:cNvPicPr>
            <a:picLocks noChangeAspect="1"/>
          </p:cNvPicPr>
          <p:nvPr/>
        </p:nvPicPr>
        <p:blipFill rotWithShape="1">
          <a:blip r:embed="rId2"/>
          <a:srcRect l="11752" t="21913" r="13817" b="13878"/>
          <a:stretch/>
        </p:blipFill>
        <p:spPr bwMode="auto">
          <a:xfrm>
            <a:off x="1630784" y="2123610"/>
            <a:ext cx="8930432" cy="44737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4226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18E32-9DA6-ABF8-628A-A365D4D35221}"/>
              </a:ext>
            </a:extLst>
          </p:cNvPr>
          <p:cNvPicPr>
            <a:picLocks noChangeAspect="1"/>
          </p:cNvPicPr>
          <p:nvPr/>
        </p:nvPicPr>
        <p:blipFill rotWithShape="1">
          <a:blip r:embed="rId2"/>
          <a:srcRect l="12135" t="21234" r="14007" b="10480"/>
          <a:stretch/>
        </p:blipFill>
        <p:spPr bwMode="auto">
          <a:xfrm>
            <a:off x="1222874" y="567509"/>
            <a:ext cx="10070086" cy="52198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7971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F5AA01-6573-2871-DC6B-B333E6A6EF5F}"/>
              </a:ext>
            </a:extLst>
          </p:cNvPr>
          <p:cNvPicPr>
            <a:picLocks noChangeAspect="1"/>
          </p:cNvPicPr>
          <p:nvPr/>
        </p:nvPicPr>
        <p:blipFill rotWithShape="1">
          <a:blip r:embed="rId2"/>
          <a:srcRect l="17867" t="19366" r="18402" b="9631"/>
          <a:stretch/>
        </p:blipFill>
        <p:spPr bwMode="auto">
          <a:xfrm>
            <a:off x="1340436" y="498061"/>
            <a:ext cx="9843391" cy="51966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3653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589940"/>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br>
              <a:rPr lang="en-IN" sz="7200" b="1" dirty="0"/>
            </a:br>
            <a:br>
              <a:rPr lang="en-IN" sz="7200" b="1" dirty="0"/>
            </a:br>
            <a:r>
              <a:rPr lang="en-IN" sz="5300" b="1" dirty="0">
                <a:solidFill>
                  <a:schemeClr val="bg1"/>
                </a:solidFill>
              </a:rPr>
              <a:t>Data Visualization </a:t>
            </a:r>
            <a:r>
              <a:rPr lang="en-IN" sz="3600" b="1" dirty="0">
                <a:solidFill>
                  <a:schemeClr val="bg1"/>
                </a:solidFill>
              </a:rPr>
              <a:t>(</a:t>
            </a:r>
            <a:r>
              <a:rPr lang="en-IN" sz="31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Univariate Analysis)</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119877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 Distribution Plot to check skewness in columns:</a:t>
            </a:r>
          </a:p>
        </p:txBody>
      </p:sp>
      <p:pic>
        <p:nvPicPr>
          <p:cNvPr id="5" name="Picture 4">
            <a:extLst>
              <a:ext uri="{FF2B5EF4-FFF2-40B4-BE49-F238E27FC236}">
                <a16:creationId xmlns:a16="http://schemas.microsoft.com/office/drawing/2014/main" id="{AA2BC052-EBE1-D093-4A9D-FA57A47C069E}"/>
              </a:ext>
            </a:extLst>
          </p:cNvPr>
          <p:cNvPicPr>
            <a:picLocks noChangeAspect="1"/>
          </p:cNvPicPr>
          <p:nvPr/>
        </p:nvPicPr>
        <p:blipFill rotWithShape="1">
          <a:blip r:embed="rId2"/>
          <a:srcRect l="16243" t="19705" r="16778" b="13199"/>
          <a:stretch/>
        </p:blipFill>
        <p:spPr bwMode="auto">
          <a:xfrm>
            <a:off x="1870610" y="1828102"/>
            <a:ext cx="8450780" cy="47706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029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1"/>
            <a:ext cx="10967201" cy="697605"/>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br>
              <a:rPr lang="en-IN" sz="7200" b="1" dirty="0"/>
            </a:br>
            <a:br>
              <a:rPr lang="en-IN" sz="7200" b="1" dirty="0"/>
            </a:br>
            <a:r>
              <a:rPr lang="en-IN" sz="5300" b="1" dirty="0">
                <a:solidFill>
                  <a:schemeClr val="bg1"/>
                </a:solidFill>
              </a:rPr>
              <a:t>Data Visualization </a:t>
            </a:r>
            <a:r>
              <a:rPr lang="en-IN" sz="3600" b="1" dirty="0">
                <a:solidFill>
                  <a:schemeClr val="bg1"/>
                </a:solidFill>
              </a:rPr>
              <a:t>(</a:t>
            </a:r>
            <a:r>
              <a:rPr lang="en-IN" sz="3100" b="1" u="sng" dirty="0">
                <a:solidFill>
                  <a:schemeClr val="bg1"/>
                </a:solidFill>
                <a:latin typeface="Times New Roman" panose="02020603050405020304" pitchFamily="18" charset="0"/>
                <a:cs typeface="Times New Roman" panose="02020603050405020304" pitchFamily="18" charset="0"/>
              </a:rPr>
              <a:t>Bivariate</a:t>
            </a:r>
            <a:r>
              <a:rPr lang="en-IN" sz="31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Analysis)</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1192967"/>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 All numeric variables with unique count&lt;25 vs House Price</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285F7EF7-DB90-4A4F-EA5A-270B50DCF785}"/>
              </a:ext>
            </a:extLst>
          </p:cNvPr>
          <p:cNvPicPr>
            <a:picLocks noChangeAspect="1"/>
          </p:cNvPicPr>
          <p:nvPr/>
        </p:nvPicPr>
        <p:blipFill rotWithShape="1">
          <a:blip r:embed="rId2"/>
          <a:srcRect l="20352" t="26499" r="48213" b="11330"/>
          <a:stretch/>
        </p:blipFill>
        <p:spPr bwMode="auto">
          <a:xfrm>
            <a:off x="1443471" y="1856586"/>
            <a:ext cx="4829498" cy="4484230"/>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BEF41417-B9FB-7FA1-B48F-756062A62C5A}"/>
              </a:ext>
            </a:extLst>
          </p:cNvPr>
          <p:cNvPicPr>
            <a:picLocks noChangeAspect="1"/>
          </p:cNvPicPr>
          <p:nvPr/>
        </p:nvPicPr>
        <p:blipFill rotWithShape="1">
          <a:blip r:embed="rId3"/>
          <a:srcRect l="19014" t="19705" r="46302" b="15577"/>
          <a:stretch/>
        </p:blipFill>
        <p:spPr bwMode="auto">
          <a:xfrm>
            <a:off x="6448444" y="1843137"/>
            <a:ext cx="4954186" cy="43697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03341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589940"/>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br>
              <a:rPr lang="en-IN" sz="7200" b="1" dirty="0"/>
            </a:br>
            <a:br>
              <a:rPr lang="en-IN" sz="7200" b="1" dirty="0"/>
            </a:br>
            <a:r>
              <a:rPr lang="en-IN" sz="5300" b="1" dirty="0">
                <a:solidFill>
                  <a:schemeClr val="bg1"/>
                </a:solidFill>
              </a:rPr>
              <a:t>Data Visualization </a:t>
            </a:r>
            <a:r>
              <a:rPr lang="en-IN" sz="3600" b="1" dirty="0">
                <a:solidFill>
                  <a:schemeClr val="bg1"/>
                </a:solidFill>
              </a:rPr>
              <a:t>(</a:t>
            </a:r>
            <a:r>
              <a:rPr lang="en-IN" sz="31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Univariate Analysis)</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8" y="1126236"/>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 Categorical variables vs SalesPrice</a:t>
            </a:r>
            <a:endPar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C5B462F2-BBDF-0329-0ED3-5C4B43273A5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154" t="25651" r="45825" b="10989"/>
          <a:stretch/>
        </p:blipFill>
        <p:spPr bwMode="auto">
          <a:xfrm>
            <a:off x="918126" y="1805055"/>
            <a:ext cx="4915514" cy="474311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283F5DDA-FB30-5222-3ACD-58BE203A1415}"/>
              </a:ext>
            </a:extLst>
          </p:cNvPr>
          <p:cNvPicPr>
            <a:picLocks noChangeAspect="1"/>
          </p:cNvPicPr>
          <p:nvPr/>
        </p:nvPicPr>
        <p:blipFill rotWithShape="1">
          <a:blip r:embed="rId3"/>
          <a:srcRect l="17581" t="27518" r="44678" b="7932"/>
          <a:stretch/>
        </p:blipFill>
        <p:spPr bwMode="auto">
          <a:xfrm>
            <a:off x="6272968" y="1805055"/>
            <a:ext cx="5237038" cy="4768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43249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589940"/>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br>
              <a:rPr lang="en-IN" sz="7200" b="1" dirty="0"/>
            </a:br>
            <a:br>
              <a:rPr lang="en-IN" sz="7200" b="1" dirty="0"/>
            </a:br>
            <a:r>
              <a:rPr lang="en-IN" sz="5300" b="1" dirty="0">
                <a:solidFill>
                  <a:schemeClr val="bg1"/>
                </a:solidFill>
              </a:rPr>
              <a:t>Data Visualization </a:t>
            </a:r>
            <a:r>
              <a:rPr lang="en-IN" sz="3600" b="1" dirty="0">
                <a:solidFill>
                  <a:schemeClr val="bg1"/>
                </a:solidFill>
              </a:rPr>
              <a:t>(</a:t>
            </a:r>
            <a:r>
              <a:rPr lang="en-IN" sz="3100" b="1" u="sng"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Univariate Analysis)</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8" y="1176693"/>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 Line plot to see the growth of Sale Price</a:t>
            </a:r>
          </a:p>
        </p:txBody>
      </p:sp>
      <p:pic>
        <p:nvPicPr>
          <p:cNvPr id="5" name="Picture 4">
            <a:extLst>
              <a:ext uri="{FF2B5EF4-FFF2-40B4-BE49-F238E27FC236}">
                <a16:creationId xmlns:a16="http://schemas.microsoft.com/office/drawing/2014/main" id="{941F3476-D3BF-7539-E7D2-AD2F3965A236}"/>
              </a:ext>
            </a:extLst>
          </p:cNvPr>
          <p:cNvPicPr>
            <a:picLocks noChangeAspect="1"/>
          </p:cNvPicPr>
          <p:nvPr/>
        </p:nvPicPr>
        <p:blipFill rotWithShape="1">
          <a:blip r:embed="rId2">
            <a:extLst>
              <a:ext uri="{28A0092B-C50C-407E-A947-70E740481C1C}">
                <a14:useLocalDpi xmlns:a14="http://schemas.microsoft.com/office/drawing/2010/main" val="0"/>
              </a:ext>
            </a:extLst>
          </a:blip>
          <a:srcRect l="17103" t="27179" r="37225" b="17275"/>
          <a:stretch/>
        </p:blipFill>
        <p:spPr bwMode="auto">
          <a:xfrm>
            <a:off x="789368" y="1931702"/>
            <a:ext cx="5306632" cy="449766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CEB851BF-60D6-68D5-C82E-DC1293BCA19C}"/>
              </a:ext>
            </a:extLst>
          </p:cNvPr>
          <p:cNvPicPr>
            <a:picLocks noChangeAspect="1"/>
          </p:cNvPicPr>
          <p:nvPr/>
        </p:nvPicPr>
        <p:blipFill rotWithShape="1">
          <a:blip r:embed="rId3"/>
          <a:srcRect l="18059" t="36011" r="34835" b="13708"/>
          <a:stretch/>
        </p:blipFill>
        <p:spPr bwMode="auto">
          <a:xfrm>
            <a:off x="6272968" y="1931703"/>
            <a:ext cx="5518836" cy="44976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40175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DC4318-8C2F-1814-D8D8-98360178A45B}"/>
              </a:ext>
            </a:extLst>
          </p:cNvPr>
          <p:cNvPicPr>
            <a:picLocks noChangeAspect="1"/>
          </p:cNvPicPr>
          <p:nvPr/>
        </p:nvPicPr>
        <p:blipFill rotWithShape="1">
          <a:blip r:embed="rId2"/>
          <a:srcRect l="17772" t="29896" r="35601" b="16937"/>
          <a:stretch/>
        </p:blipFill>
        <p:spPr bwMode="auto">
          <a:xfrm>
            <a:off x="2083444" y="756575"/>
            <a:ext cx="7828540" cy="5021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39513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r>
              <a:rPr lang="en-US" sz="4400" b="1" dirty="0"/>
              <a:t>Model/s Development and Evaluation </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123983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IN" sz="2400" b="1" dirty="0">
                <a:solidFill>
                  <a:schemeClr val="bg1"/>
                </a:solidFill>
                <a:effectLst/>
                <a:latin typeface="Times New Roman" panose="02020603050405020304" pitchFamily="18" charset="0"/>
                <a:ea typeface="Calibri" panose="020F0502020204030204" pitchFamily="34" charset="0"/>
              </a:rPr>
              <a:t>a) Encoding Categorical Data</a:t>
            </a:r>
            <a:endPar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B7BC1FB9-4252-2CFE-3D38-8996C72F3769}"/>
              </a:ext>
            </a:extLst>
          </p:cNvPr>
          <p:cNvPicPr>
            <a:picLocks noChangeAspect="1"/>
          </p:cNvPicPr>
          <p:nvPr/>
        </p:nvPicPr>
        <p:blipFill rotWithShape="1">
          <a:blip r:embed="rId2"/>
          <a:srcRect l="17676" t="42957" r="17161" b="21182"/>
          <a:stretch/>
        </p:blipFill>
        <p:spPr bwMode="auto">
          <a:xfrm>
            <a:off x="1126147" y="1943412"/>
            <a:ext cx="10035103" cy="413329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24132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r>
              <a:rPr lang="en-US" sz="4400" b="1" dirty="0"/>
              <a:t>Model/s Development and Evaluation </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123983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IN" sz="2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b) Checking Correlation: </a:t>
            </a:r>
          </a:p>
        </p:txBody>
      </p:sp>
      <p:pic>
        <p:nvPicPr>
          <p:cNvPr id="6" name="Picture 5">
            <a:extLst>
              <a:ext uri="{FF2B5EF4-FFF2-40B4-BE49-F238E27FC236}">
                <a16:creationId xmlns:a16="http://schemas.microsoft.com/office/drawing/2014/main" id="{A292B682-5C77-265E-A22C-34901BE5454C}"/>
              </a:ext>
            </a:extLst>
          </p:cNvPr>
          <p:cNvPicPr>
            <a:picLocks noChangeAspect="1"/>
          </p:cNvPicPr>
          <p:nvPr/>
        </p:nvPicPr>
        <p:blipFill rotWithShape="1">
          <a:blip r:embed="rId2"/>
          <a:srcRect l="27804" t="16817" r="25951" b="8952"/>
          <a:stretch/>
        </p:blipFill>
        <p:spPr bwMode="auto">
          <a:xfrm>
            <a:off x="914400" y="2095017"/>
            <a:ext cx="10842169" cy="409117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3436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INTRODUCTION</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fontScale="92500" lnSpcReduction="10000"/>
          </a:bodyPr>
          <a:lstStyle/>
          <a:p>
            <a:pPr marL="0" lvl="0" indent="0" algn="just">
              <a:lnSpc>
                <a:spcPct val="106000"/>
              </a:lnSpc>
              <a:spcAft>
                <a:spcPts val="800"/>
              </a:spcAft>
              <a:buNone/>
            </a:pP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 </a:t>
            </a: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rPr>
              <a:t>Houses are one of the necessary needs of each and every person around the globe and therefore housing and real estate market is one of the markets which is one of the major contributors in the world’s economy.</a:t>
            </a:r>
          </a:p>
          <a:p>
            <a:pPr>
              <a:buFont typeface="Wingdings" panose="05000000000000000000" pitchFamily="2" charset="2"/>
              <a:buChar char="§"/>
            </a:pP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rPr>
              <a:t> Data science comes as a very important tool to solve problems in the domain to help the companies increase their overall revenue, profits, improving their marketing strategies and focusing on changing trends in house sales and purchases. </a:t>
            </a:r>
          </a:p>
          <a:p>
            <a:pPr>
              <a:buFont typeface="Wingdings" panose="05000000000000000000" pitchFamily="2" charset="2"/>
              <a:buChar char="§"/>
            </a:pPr>
            <a:r>
              <a:rPr lang="en-US" sz="1800" dirty="0">
                <a:solidFill>
                  <a:schemeClr val="tx1">
                    <a:lumMod val="95000"/>
                    <a:lumOff val="5000"/>
                  </a:schemeClr>
                </a:solidFill>
                <a:effectLst/>
                <a:latin typeface="Times New Roman" panose="02020603050405020304" pitchFamily="18" charset="0"/>
                <a:ea typeface="Calibri" panose="020F0502020204030204" pitchFamily="34" charset="0"/>
              </a:rPr>
              <a:t>A US-based housing company named Surprise Housing has decided to enter the Australian market.</a:t>
            </a:r>
            <a:endParaRPr lang="en-IN" sz="1800" dirty="0">
              <a:solidFill>
                <a:schemeClr val="tx1">
                  <a:lumMod val="95000"/>
                  <a:lumOff val="5000"/>
                </a:schemeClr>
              </a:solidFill>
              <a:effectLst/>
              <a:latin typeface="Times New Roman" panose="02020603050405020304" pitchFamily="18" charset="0"/>
              <a:ea typeface="Calibri" panose="020F0502020204030204" pitchFamily="34" charset="0"/>
            </a:endParaRPr>
          </a:p>
          <a:p>
            <a:pPr algn="just">
              <a:lnSpc>
                <a:spcPct val="107000"/>
              </a:lnSpc>
              <a:spcAft>
                <a:spcPts val="800"/>
              </a:spcAft>
              <a:buFont typeface="Wingdings" panose="05000000000000000000" pitchFamily="2" charset="2"/>
              <a:buChar char="§"/>
            </a:pP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The company is looking at prospective properties to buy houses to enter the market. We are required to build a model using Machine Learning in order to predict the actual value of the prospective properties and decide whether to invest in them or not. For this company wants to know: </a:t>
            </a:r>
            <a:endParaRPr lang="en-IN" sz="18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 Which variables are important to predict the price of variable?</a:t>
            </a:r>
            <a:endParaRPr lang="en-IN" sz="18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 How do these variables describe the price of the house?</a:t>
            </a:r>
            <a:endParaRPr lang="en-IN" sz="1800" dirty="0">
              <a:solidFill>
                <a:schemeClr val="tx1">
                  <a:lumMod val="95000"/>
                  <a:lumOff val="5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731297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r>
              <a:rPr lang="en-US" sz="4400" b="1" dirty="0"/>
              <a:t>Model/s Development and Evaluation </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1644967"/>
            <a:ext cx="10967201" cy="7770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 Data Transformation: </a:t>
            </a:r>
            <a:r>
              <a:rPr lang="en-IN" sz="32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df_housing.skew</a:t>
            </a:r>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5" name="Title 1">
            <a:extLst>
              <a:ext uri="{FF2B5EF4-FFF2-40B4-BE49-F238E27FC236}">
                <a16:creationId xmlns:a16="http://schemas.microsoft.com/office/drawing/2014/main" id="{B2166560-57A5-CD1C-E964-7E9D7D209BF5}"/>
              </a:ext>
            </a:extLst>
          </p:cNvPr>
          <p:cNvSpPr txBox="1">
            <a:spLocks/>
          </p:cNvSpPr>
          <p:nvPr/>
        </p:nvSpPr>
        <p:spPr>
          <a:xfrm>
            <a:off x="789369" y="2899176"/>
            <a:ext cx="10967201" cy="302706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d)</a:t>
            </a:r>
            <a:r>
              <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Applying Transformation Method/Treating Skewness</a:t>
            </a:r>
          </a:p>
          <a:p>
            <a:pPr>
              <a:lnSpc>
                <a:spcPct val="120000"/>
              </a:lnSpc>
              <a:spcAft>
                <a:spcPts val="800"/>
              </a:spcAft>
            </a:pPr>
            <a:endPar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9B3261E-A134-EF8B-BCFD-9406B1C906A1}"/>
              </a:ext>
            </a:extLst>
          </p:cNvPr>
          <p:cNvPicPr>
            <a:picLocks noChangeAspect="1"/>
          </p:cNvPicPr>
          <p:nvPr/>
        </p:nvPicPr>
        <p:blipFill rotWithShape="1">
          <a:blip r:embed="rId2"/>
          <a:srcRect l="20829" t="30916" r="25760" b="61306"/>
          <a:stretch/>
        </p:blipFill>
        <p:spPr bwMode="auto">
          <a:xfrm>
            <a:off x="789368" y="4109094"/>
            <a:ext cx="10903978" cy="137730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8418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428632"/>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7200" b="1" dirty="0"/>
            </a:br>
            <a:r>
              <a:rPr lang="en-US" sz="4400" b="1" dirty="0"/>
              <a:t>Model/s Development and Evaluation </a:t>
            </a:r>
            <a:endParaRPr lang="en-IN" sz="3600" b="1" dirty="0">
              <a:solidFill>
                <a:schemeClr val="bg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5" name="Title 1">
            <a:extLst>
              <a:ext uri="{FF2B5EF4-FFF2-40B4-BE49-F238E27FC236}">
                <a16:creationId xmlns:a16="http://schemas.microsoft.com/office/drawing/2014/main" id="{B2166560-57A5-CD1C-E964-7E9D7D209BF5}"/>
              </a:ext>
            </a:extLst>
          </p:cNvPr>
          <p:cNvSpPr txBox="1">
            <a:spLocks/>
          </p:cNvSpPr>
          <p:nvPr/>
        </p:nvSpPr>
        <p:spPr>
          <a:xfrm>
            <a:off x="789368" y="1451963"/>
            <a:ext cx="10967201" cy="25065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IN" sz="3200" dirty="0">
                <a:solidFill>
                  <a:schemeClr val="bg1"/>
                </a:solidFill>
                <a:latin typeface="Calibri" panose="020F0502020204030204" pitchFamily="34" charset="0"/>
                <a:ea typeface="Calibri" panose="020F0502020204030204" pitchFamily="34" charset="0"/>
                <a:cs typeface="Times New Roman" panose="02020603050405020304" pitchFamily="18" charset="0"/>
              </a:rPr>
              <a:t>e</a:t>
            </a:r>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Data Scaling: </a:t>
            </a:r>
          </a:p>
          <a:p>
            <a:pPr>
              <a:lnSpc>
                <a:spcPct val="120000"/>
              </a:lnSpc>
              <a:spcAft>
                <a:spcPts val="800"/>
              </a:spcAft>
            </a:pPr>
            <a:endPar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965B06B7-A697-0355-D100-639694C27C60}"/>
              </a:ext>
            </a:extLst>
          </p:cNvPr>
          <p:cNvPicPr>
            <a:picLocks noChangeAspect="1"/>
          </p:cNvPicPr>
          <p:nvPr/>
        </p:nvPicPr>
        <p:blipFill rotWithShape="1">
          <a:blip r:embed="rId2"/>
          <a:srcRect l="21690" t="31765" r="46193" b="59081"/>
          <a:stretch/>
        </p:blipFill>
        <p:spPr bwMode="auto">
          <a:xfrm>
            <a:off x="968720" y="1943412"/>
            <a:ext cx="9549242" cy="1621053"/>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7190EF03-18B8-D385-5DC1-464EC9335DDB}"/>
              </a:ext>
            </a:extLst>
          </p:cNvPr>
          <p:cNvSpPr txBox="1">
            <a:spLocks/>
          </p:cNvSpPr>
          <p:nvPr/>
        </p:nvSpPr>
        <p:spPr>
          <a:xfrm>
            <a:off x="789367" y="4152747"/>
            <a:ext cx="10967201" cy="250657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f) </a:t>
            </a:r>
            <a:r>
              <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Using PCA to reduce curse of dimensionality</a:t>
            </a:r>
            <a:r>
              <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t>
            </a:r>
          </a:p>
          <a:p>
            <a:pPr>
              <a:lnSpc>
                <a:spcPct val="120000"/>
              </a:lnSpc>
              <a:spcAft>
                <a:spcPts val="800"/>
              </a:spcAft>
            </a:pPr>
            <a:endParaRPr lang="en-US" sz="32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US"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20000"/>
              </a:lnSpc>
              <a:spcAft>
                <a:spcPts val="800"/>
              </a:spcAft>
            </a:pP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445DABF-5311-00E2-A0F9-4E48973C36AC}"/>
              </a:ext>
            </a:extLst>
          </p:cNvPr>
          <p:cNvPicPr>
            <a:picLocks noChangeAspect="1"/>
          </p:cNvPicPr>
          <p:nvPr/>
        </p:nvPicPr>
        <p:blipFill rotWithShape="1">
          <a:blip r:embed="rId3"/>
          <a:srcRect l="20925" t="30915" r="45014" b="60823"/>
          <a:stretch/>
        </p:blipFill>
        <p:spPr bwMode="auto">
          <a:xfrm>
            <a:off x="968720" y="4737647"/>
            <a:ext cx="9714713" cy="16427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86901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Modelling Approach</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fontScale="92500" lnSpcReduction="10000"/>
          </a:bodyPr>
          <a:lstStyle/>
          <a:p>
            <a:pPr marL="285750" indent="-285750" algn="just">
              <a:lnSpc>
                <a:spcPct val="107000"/>
              </a:lnSpc>
              <a:spcAft>
                <a:spcPts val="80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We have already mentioned our model would be a regression model.</a:t>
            </a:r>
          </a:p>
          <a:p>
            <a:pPr marL="285750" indent="-285750" algn="just">
              <a:lnSpc>
                <a:spcPct val="107000"/>
              </a:lnSpc>
              <a:spcAft>
                <a:spcPts val="800"/>
              </a:spcAft>
              <a:buFont typeface="Wingdings" panose="05000000000000000000" pitchFamily="2" charset="2"/>
              <a:buChar char="§"/>
            </a:pPr>
            <a:r>
              <a:rPr lang="en-IN" sz="2400" dirty="0">
                <a:latin typeface="Times New Roman" panose="02020603050405020304" pitchFamily="18" charset="0"/>
                <a:ea typeface="Calibri" panose="020F0502020204030204" pitchFamily="34" charset="0"/>
                <a:cs typeface="Times New Roman" panose="02020603050405020304" pitchFamily="18" charset="0"/>
              </a:rPr>
              <a:t>F</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or all of the techniques mentioned in the previous section (Linear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Regression,Random</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Forest Regression, Decision Tree Regression,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XGBoost</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k-nearest </a:t>
            </a:r>
            <a:r>
              <a:rPr lang="en-IN" sz="2400" dirty="0" err="1">
                <a:effectLst/>
                <a:latin typeface="Times New Roman" panose="02020603050405020304" pitchFamily="18" charset="0"/>
                <a:ea typeface="Calibri" panose="020F0502020204030204" pitchFamily="34" charset="0"/>
                <a:cs typeface="Times New Roman" panose="02020603050405020304" pitchFamily="18" charset="0"/>
              </a:rPr>
              <a:t>neighbors</a:t>
            </a: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(KNN) etc etc.), we will follow these steps to build a model: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4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Choose an algorithm that implements the corresponding technique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4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Search for an effective parameter combination for the chosen algorithm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4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Create a model using the found parameters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4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Train (fit) the model on the training dataset •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ts val="14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Test the model on the test dataset and get the results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4050800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4"/>
            <a:ext cx="11190988"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a)	Regression Method</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92AB3854-E89D-ED8D-26CE-510CB3A4B64A}"/>
              </a:ext>
            </a:extLst>
          </p:cNvPr>
          <p:cNvPicPr>
            <a:picLocks noChangeAspect="1"/>
          </p:cNvPicPr>
          <p:nvPr/>
        </p:nvPicPr>
        <p:blipFill rotWithShape="1">
          <a:blip r:embed="rId2"/>
          <a:srcRect l="21594" t="43826" r="32257" b="34092"/>
          <a:stretch/>
        </p:blipFill>
        <p:spPr bwMode="auto">
          <a:xfrm>
            <a:off x="293924" y="1672532"/>
            <a:ext cx="11360051" cy="419656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176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4"/>
            <a:ext cx="11190988"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sz="4000" b="1" dirty="0"/>
            </a:br>
            <a:br>
              <a:rPr lang="en-US" sz="4000" b="1" dirty="0"/>
            </a:br>
            <a:r>
              <a:rPr lang="en-US" sz="3100" b="1" dirty="0"/>
              <a:t>b)	Finding Best Random State, and using it for splitting Train-Test Data</a:t>
            </a:r>
            <a:endParaRPr lang="en-IN" sz="31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F2D6E826-9CC9-5712-CC10-8F6C1FDB43CF}"/>
              </a:ext>
            </a:extLst>
          </p:cNvPr>
          <p:cNvPicPr>
            <a:picLocks noChangeAspect="1"/>
          </p:cNvPicPr>
          <p:nvPr/>
        </p:nvPicPr>
        <p:blipFill rotWithShape="1">
          <a:blip r:embed="rId2"/>
          <a:srcRect l="21020" t="46373" r="29008" b="23900"/>
          <a:stretch/>
        </p:blipFill>
        <p:spPr bwMode="auto">
          <a:xfrm>
            <a:off x="345816" y="1362269"/>
            <a:ext cx="11333900" cy="477231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242031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4"/>
            <a:ext cx="11190988"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sz="4000" b="1" dirty="0"/>
            </a:br>
            <a:br>
              <a:rPr lang="en-US" sz="4000" b="1" dirty="0"/>
            </a:br>
            <a:br>
              <a:rPr lang="en-US" sz="4000" b="1" dirty="0"/>
            </a:br>
            <a:br>
              <a:rPr lang="en-IN" sz="1800" dirty="0">
                <a:effectLst/>
                <a:latin typeface="Calibri" panose="020F0502020204030204" pitchFamily="34" charset="0"/>
                <a:ea typeface="Calibri" panose="020F0502020204030204" pitchFamily="34" charset="0"/>
                <a:cs typeface="Times New Roman" panose="02020603050405020304" pitchFamily="18" charset="0"/>
              </a:rPr>
            </a:br>
            <a:r>
              <a:rPr lang="en-US" sz="3100" b="1" dirty="0"/>
              <a:t>c) </a:t>
            </a:r>
            <a:r>
              <a:rPr lang="en-IN" sz="3100" b="1" u="sng" dirty="0">
                <a:effectLst/>
                <a:latin typeface="Times New Roman" panose="02020603050405020304" pitchFamily="18" charset="0"/>
                <a:ea typeface="Calibri" panose="020F0502020204030204" pitchFamily="34" charset="0"/>
                <a:cs typeface="Times New Roman" panose="02020603050405020304" pitchFamily="18" charset="0"/>
              </a:rPr>
              <a:t>Running and Evaluating selected models</a:t>
            </a:r>
            <a:endParaRPr lang="en-IN" sz="31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E8FEAF65-78D9-5478-9B7F-04EE55F5BC11}"/>
              </a:ext>
            </a:extLst>
          </p:cNvPr>
          <p:cNvPicPr>
            <a:picLocks noChangeAspect="1"/>
          </p:cNvPicPr>
          <p:nvPr/>
        </p:nvPicPr>
        <p:blipFill rotWithShape="1">
          <a:blip r:embed="rId2"/>
          <a:srcRect l="21975" t="22252" r="35124" b="5556"/>
          <a:stretch/>
        </p:blipFill>
        <p:spPr bwMode="auto">
          <a:xfrm>
            <a:off x="590310" y="1269999"/>
            <a:ext cx="11063666" cy="538544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33179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A08534-9689-2753-088A-6997B1F50427}"/>
              </a:ext>
            </a:extLst>
          </p:cNvPr>
          <p:cNvPicPr>
            <a:picLocks noChangeAspect="1"/>
          </p:cNvPicPr>
          <p:nvPr/>
        </p:nvPicPr>
        <p:blipFill rotWithShape="1">
          <a:blip r:embed="rId2"/>
          <a:srcRect l="20638" t="19025" r="35123" b="9292"/>
          <a:stretch/>
        </p:blipFill>
        <p:spPr bwMode="auto">
          <a:xfrm>
            <a:off x="2167840" y="115746"/>
            <a:ext cx="7289933" cy="65281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8743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F61558-27B3-C0CA-7273-6C9888316EE5}"/>
              </a:ext>
            </a:extLst>
          </p:cNvPr>
          <p:cNvPicPr>
            <a:picLocks noChangeAspect="1"/>
          </p:cNvPicPr>
          <p:nvPr/>
        </p:nvPicPr>
        <p:blipFill rotWithShape="1">
          <a:blip r:embed="rId2"/>
          <a:srcRect l="20352" t="22592" r="34359" b="5555"/>
          <a:stretch/>
        </p:blipFill>
        <p:spPr bwMode="auto">
          <a:xfrm>
            <a:off x="2258710" y="98851"/>
            <a:ext cx="7478082" cy="652186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50949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EABDAB-0975-8FA6-3A15-F6A158A9691C}"/>
              </a:ext>
            </a:extLst>
          </p:cNvPr>
          <p:cNvPicPr>
            <a:picLocks noChangeAspect="1"/>
          </p:cNvPicPr>
          <p:nvPr/>
        </p:nvPicPr>
        <p:blipFill rotWithShape="1">
          <a:blip r:embed="rId2"/>
          <a:srcRect l="20353" t="37200" r="33402" b="26109"/>
          <a:stretch/>
        </p:blipFill>
        <p:spPr bwMode="auto">
          <a:xfrm>
            <a:off x="236640" y="222907"/>
            <a:ext cx="11718719" cy="56570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37776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52DC24-8C1F-7ED7-C09B-0F5FCDAB042D}"/>
              </a:ext>
            </a:extLst>
          </p:cNvPr>
          <p:cNvPicPr>
            <a:picLocks noChangeAspect="1"/>
          </p:cNvPicPr>
          <p:nvPr/>
        </p:nvPicPr>
        <p:blipFill rotWithShape="1">
          <a:blip r:embed="rId2"/>
          <a:srcRect l="20161" t="18685" r="30442" b="11840"/>
          <a:stretch/>
        </p:blipFill>
        <p:spPr bwMode="auto">
          <a:xfrm>
            <a:off x="1932973" y="198578"/>
            <a:ext cx="8349514" cy="62716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2770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Business Goal</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marL="0" lvl="0" indent="0" algn="just">
              <a:lnSpc>
                <a:spcPct val="106000"/>
              </a:lnSpc>
              <a:spcAft>
                <a:spcPts val="800"/>
              </a:spcAft>
              <a:buNone/>
            </a:pP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are required to model the price of houses with the available independent variables. </a:t>
            </a:r>
          </a:p>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This model will then be used by the management to understand how exactly the prices vary with the variables. </a:t>
            </a:r>
          </a:p>
          <a:p>
            <a:pPr algn="just">
              <a:lnSpc>
                <a:spcPct val="107000"/>
              </a:lnSpc>
              <a:spcAft>
                <a:spcPts val="800"/>
              </a:spcAft>
              <a:buFont typeface="Wingdings" panose="05000000000000000000" pitchFamily="2" charset="2"/>
              <a:buChar char="§"/>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They can accordingly manipulate the strategy of the firm and concentrate on areas that will yield high returns. </a:t>
            </a:r>
          </a:p>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Further, the model will be a good way for the management to understand the pricing dynamics of a new market.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753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4"/>
            <a:ext cx="11190988"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sz="4000" b="1" dirty="0"/>
            </a:br>
            <a:br>
              <a:rPr lang="en-US" sz="4000" b="1" dirty="0"/>
            </a:br>
            <a:br>
              <a:rPr lang="en-US" sz="4000" b="1" dirty="0"/>
            </a:br>
            <a:r>
              <a:rPr lang="en-US" sz="4000" b="1" dirty="0"/>
              <a:t>d) Cross Validation: Took k-folds=10</a:t>
            </a:r>
            <a:endParaRPr lang="en-IN" sz="31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EA904900-F8FA-C6C2-C21E-49FE4264BF4A}"/>
              </a:ext>
            </a:extLst>
          </p:cNvPr>
          <p:cNvPicPr>
            <a:picLocks noChangeAspect="1"/>
          </p:cNvPicPr>
          <p:nvPr/>
        </p:nvPicPr>
        <p:blipFill rotWithShape="1">
          <a:blip r:embed="rId2"/>
          <a:srcRect l="22550" t="20044" r="34263" b="30044"/>
          <a:stretch/>
        </p:blipFill>
        <p:spPr bwMode="auto">
          <a:xfrm>
            <a:off x="659756" y="1198630"/>
            <a:ext cx="10854618" cy="507484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00703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4"/>
            <a:ext cx="11190988"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sz="4000" b="1" dirty="0"/>
            </a:br>
            <a:br>
              <a:rPr lang="en-US" sz="4000" b="1" dirty="0"/>
            </a:br>
            <a:r>
              <a:rPr lang="en-US" sz="4000" b="1" dirty="0"/>
              <a:t>e) Hyper Parameter Tuning:</a:t>
            </a:r>
            <a:endParaRPr lang="en-IN" sz="31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7" name="Picture 6">
            <a:extLst>
              <a:ext uri="{FF2B5EF4-FFF2-40B4-BE49-F238E27FC236}">
                <a16:creationId xmlns:a16="http://schemas.microsoft.com/office/drawing/2014/main" id="{DB6D8271-8D26-4127-3B61-F35FE211938C}"/>
              </a:ext>
            </a:extLst>
          </p:cNvPr>
          <p:cNvPicPr>
            <a:picLocks noChangeAspect="1"/>
          </p:cNvPicPr>
          <p:nvPr/>
        </p:nvPicPr>
        <p:blipFill rotWithShape="1">
          <a:blip r:embed="rId2"/>
          <a:srcRect l="23314" t="25820" r="23371" b="54136"/>
          <a:stretch/>
        </p:blipFill>
        <p:spPr bwMode="auto">
          <a:xfrm>
            <a:off x="367236" y="3178949"/>
            <a:ext cx="11190988" cy="3210275"/>
          </a:xfrm>
          <a:prstGeom prst="rect">
            <a:avLst/>
          </a:prstGeom>
          <a:ln>
            <a:noFill/>
          </a:ln>
          <a:extLst>
            <a:ext uri="{53640926-AAD7-44D8-BBD7-CCE9431645EC}">
              <a14:shadowObscured xmlns:a14="http://schemas.microsoft.com/office/drawing/2010/main"/>
            </a:ext>
          </a:extLst>
        </p:spPr>
      </p:pic>
      <p:sp>
        <p:nvSpPr>
          <p:cNvPr id="8" name="Title 1">
            <a:extLst>
              <a:ext uri="{FF2B5EF4-FFF2-40B4-BE49-F238E27FC236}">
                <a16:creationId xmlns:a16="http://schemas.microsoft.com/office/drawing/2014/main" id="{A0FFF05E-49E4-9E1B-01CB-AAFEB106A840}"/>
              </a:ext>
            </a:extLst>
          </p:cNvPr>
          <p:cNvSpPr txBox="1">
            <a:spLocks/>
          </p:cNvSpPr>
          <p:nvPr/>
        </p:nvSpPr>
        <p:spPr>
          <a:xfrm>
            <a:off x="415111" y="1302461"/>
            <a:ext cx="11095237" cy="172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0000"/>
              </a:lnSpc>
              <a:spcAft>
                <a:spcPts val="800"/>
              </a:spcAft>
            </a:pPr>
            <a:r>
              <a:rPr lang="en-US" sz="3200" b="1" dirty="0"/>
              <a:t>As Gradient Boosting Regressor has given the best r2_score and least errors, </a:t>
            </a:r>
            <a:r>
              <a:rPr lang="en-US" sz="3200" b="1" dirty="0" err="1"/>
              <a:t>se;ecting</a:t>
            </a:r>
            <a:r>
              <a:rPr lang="en-US" sz="3200" b="1" dirty="0"/>
              <a:t> it as our best model and performing hyper tuning on it to further improve the performance</a:t>
            </a:r>
            <a:endParaRPr lang="en-IN" sz="32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46057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462987" y="286603"/>
            <a:ext cx="11190988" cy="1075665"/>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br>
              <a:rPr lang="en-US" sz="4000" b="1" dirty="0"/>
            </a:br>
            <a:br>
              <a:rPr lang="en-US" sz="4000" b="1" dirty="0"/>
            </a:br>
            <a:br>
              <a:rPr lang="en-US" sz="3600" b="1" dirty="0"/>
            </a:br>
            <a:r>
              <a:rPr lang="en-US" sz="3600" b="1" dirty="0"/>
              <a:t>Applying best parameter values on Gradient Boosting Regressor Algorithm and checking the r2-score and errors</a:t>
            </a:r>
            <a:endParaRPr lang="en-IN" sz="36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algn="just">
              <a:lnSpc>
                <a:spcPct val="107000"/>
              </a:lnSpc>
              <a:spcAft>
                <a:spcPts val="800"/>
              </a:spcAft>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E2AA30BE-0BD5-2ECC-CD64-945D9C01BD2C}"/>
              </a:ext>
            </a:extLst>
          </p:cNvPr>
          <p:cNvPicPr>
            <a:picLocks noChangeAspect="1"/>
          </p:cNvPicPr>
          <p:nvPr/>
        </p:nvPicPr>
        <p:blipFill rotWithShape="1">
          <a:blip r:embed="rId2"/>
          <a:srcRect l="23122" t="44675" r="24709" b="19483"/>
          <a:stretch/>
        </p:blipFill>
        <p:spPr bwMode="auto">
          <a:xfrm>
            <a:off x="462987" y="1530719"/>
            <a:ext cx="11079299" cy="48353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806801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4000" b="1" dirty="0"/>
              <a:t>Feature Importance</a:t>
            </a:r>
            <a:endParaRPr lang="en-IN" sz="40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83888"/>
          </a:xfrm>
        </p:spPr>
        <p:txBody>
          <a:bodyPr>
            <a:normAutofit fontScale="77500" lnSpcReduction="20000"/>
          </a:bodyPr>
          <a:lstStyle/>
          <a:p>
            <a:pPr marL="0" indent="0">
              <a:buNone/>
            </a:pPr>
            <a:r>
              <a:rPr lang="en-US" sz="4100" b="1" u="sng" dirty="0"/>
              <a:t>1.Features affecting Positively to Sale Price:</a:t>
            </a:r>
          </a:p>
          <a:p>
            <a:pPr>
              <a:buFont typeface="Wingdings" panose="05000000000000000000" pitchFamily="2" charset="2"/>
              <a:buChar char="§"/>
            </a:pPr>
            <a:endParaRPr lang="en-US" dirty="0"/>
          </a:p>
          <a:p>
            <a:pPr>
              <a:lnSpc>
                <a:spcPts val="1400"/>
              </a:lnSpc>
              <a:buFont typeface="Wingdings" panose="05000000000000000000" pitchFamily="2" charset="2"/>
              <a:buChar char="§"/>
            </a:pPr>
            <a:r>
              <a:rPr lang="en-US" dirty="0"/>
              <a:t> </a:t>
            </a:r>
            <a:r>
              <a:rPr lang="en-US" sz="2600" dirty="0" err="1"/>
              <a:t>MSSubClass</a:t>
            </a:r>
            <a:r>
              <a:rPr lang="en-US" sz="2600" dirty="0"/>
              <a:t> (As according to the type of building(story) they have its price increase)</a:t>
            </a:r>
          </a:p>
          <a:p>
            <a:pPr>
              <a:lnSpc>
                <a:spcPts val="1400"/>
              </a:lnSpc>
              <a:buFont typeface="Wingdings" panose="05000000000000000000" pitchFamily="2" charset="2"/>
              <a:buChar char="§"/>
            </a:pPr>
            <a:r>
              <a:rPr lang="en-US" sz="2600" dirty="0"/>
              <a:t> </a:t>
            </a:r>
            <a:r>
              <a:rPr lang="en-US" sz="2600" dirty="0" err="1"/>
              <a:t>LotFrontage</a:t>
            </a:r>
            <a:r>
              <a:rPr lang="en-US" sz="2600" dirty="0"/>
              <a:t>: Linear feet of street connected to property (The more street, the more price)</a:t>
            </a:r>
          </a:p>
          <a:p>
            <a:pPr>
              <a:lnSpc>
                <a:spcPts val="1400"/>
              </a:lnSpc>
              <a:buFont typeface="Wingdings" panose="05000000000000000000" pitchFamily="2" charset="2"/>
              <a:buChar char="§"/>
            </a:pPr>
            <a:r>
              <a:rPr lang="en-US" sz="2600" dirty="0"/>
              <a:t>  </a:t>
            </a:r>
            <a:r>
              <a:rPr lang="en-US" sz="2600" dirty="0" err="1"/>
              <a:t>LotArea</a:t>
            </a:r>
            <a:r>
              <a:rPr lang="en-US" sz="2600" dirty="0"/>
              <a:t>: Lot size in square feet(The larger the area, higher the price)</a:t>
            </a:r>
          </a:p>
          <a:p>
            <a:pPr>
              <a:lnSpc>
                <a:spcPts val="1400"/>
              </a:lnSpc>
              <a:buFont typeface="Wingdings" panose="05000000000000000000" pitchFamily="2" charset="2"/>
              <a:buChar char="§"/>
            </a:pPr>
            <a:r>
              <a:rPr lang="en-US" sz="2600" dirty="0"/>
              <a:t> </a:t>
            </a:r>
            <a:r>
              <a:rPr lang="en-US" sz="2600" dirty="0" err="1"/>
              <a:t>TotalBsmtSF</a:t>
            </a:r>
            <a:r>
              <a:rPr lang="en-US" sz="2600" dirty="0"/>
              <a:t>: Total square feet of basement area(The larger the basement area, higher the price)</a:t>
            </a:r>
          </a:p>
          <a:p>
            <a:pPr>
              <a:lnSpc>
                <a:spcPts val="1400"/>
              </a:lnSpc>
              <a:buFont typeface="Wingdings" panose="05000000000000000000" pitchFamily="2" charset="2"/>
              <a:buChar char="§"/>
            </a:pPr>
            <a:r>
              <a:rPr lang="en-US" sz="2600" dirty="0"/>
              <a:t> </a:t>
            </a:r>
            <a:r>
              <a:rPr lang="en-US" sz="2600" dirty="0" err="1"/>
              <a:t>TotRmsAbvGrd</a:t>
            </a:r>
            <a:r>
              <a:rPr lang="en-US" sz="2600" dirty="0"/>
              <a:t>: Total rooms above grade(More the number of rooms, higher the price, and they do owe properties with max 6-7-8 rooms)</a:t>
            </a:r>
          </a:p>
          <a:p>
            <a:pPr>
              <a:lnSpc>
                <a:spcPts val="1400"/>
              </a:lnSpc>
              <a:buFont typeface="Wingdings" panose="05000000000000000000" pitchFamily="2" charset="2"/>
              <a:buChar char="§"/>
            </a:pPr>
            <a:r>
              <a:rPr lang="en-US" sz="2600" dirty="0"/>
              <a:t> </a:t>
            </a:r>
            <a:r>
              <a:rPr lang="en-US" sz="2600" dirty="0" err="1"/>
              <a:t>YearBuilt</a:t>
            </a:r>
            <a:r>
              <a:rPr lang="en-US" sz="2600" dirty="0"/>
              <a:t>: Original construction date (As they do owe lots of new properties or old properties that are </a:t>
            </a:r>
            <a:r>
              <a:rPr lang="en-US" sz="2600" dirty="0" err="1"/>
              <a:t>remodelled,they</a:t>
            </a:r>
            <a:r>
              <a:rPr lang="en-US" sz="2600" dirty="0"/>
              <a:t> can get good sale price)</a:t>
            </a:r>
          </a:p>
          <a:p>
            <a:pPr>
              <a:lnSpc>
                <a:spcPts val="1400"/>
              </a:lnSpc>
              <a:buFont typeface="Wingdings" panose="05000000000000000000" pitchFamily="2" charset="2"/>
              <a:buChar char="§"/>
            </a:pPr>
            <a:r>
              <a:rPr lang="en-US" sz="2600" dirty="0"/>
              <a:t> </a:t>
            </a:r>
            <a:r>
              <a:rPr lang="en-US" sz="2600" dirty="0" err="1"/>
              <a:t>KitchenQual</a:t>
            </a:r>
            <a:r>
              <a:rPr lang="en-US" sz="2600" dirty="0"/>
              <a:t>: Kitchen quality(Most of the properties have good kitchen quality)</a:t>
            </a:r>
          </a:p>
          <a:p>
            <a:pPr>
              <a:lnSpc>
                <a:spcPts val="1400"/>
              </a:lnSpc>
              <a:buFont typeface="Wingdings" panose="05000000000000000000" pitchFamily="2" charset="2"/>
              <a:buChar char="§"/>
            </a:pPr>
            <a:r>
              <a:rPr lang="en-US" sz="2600" dirty="0"/>
              <a:t> </a:t>
            </a:r>
            <a:r>
              <a:rPr lang="en-US" sz="2600" dirty="0" err="1"/>
              <a:t>FullBath</a:t>
            </a:r>
            <a:r>
              <a:rPr lang="en-US" sz="2600" dirty="0"/>
              <a:t>: Full bathrooms above grade</a:t>
            </a:r>
          </a:p>
          <a:p>
            <a:pPr>
              <a:lnSpc>
                <a:spcPts val="1400"/>
              </a:lnSpc>
              <a:buFont typeface="Wingdings" panose="05000000000000000000" pitchFamily="2" charset="2"/>
              <a:buChar char="§"/>
            </a:pPr>
            <a:r>
              <a:rPr lang="en-US" sz="2600" dirty="0"/>
              <a:t> </a:t>
            </a:r>
            <a:r>
              <a:rPr lang="en-US" sz="2600" dirty="0" err="1"/>
              <a:t>GarageCars</a:t>
            </a:r>
            <a:r>
              <a:rPr lang="en-US" sz="2600" dirty="0"/>
              <a:t>: Size of garage in car capacity(They do own max properties that have </a:t>
            </a:r>
            <a:r>
              <a:rPr lang="en-US" sz="2600" dirty="0" err="1"/>
              <a:t>atleast</a:t>
            </a:r>
            <a:r>
              <a:rPr lang="en-US" sz="2600" dirty="0"/>
              <a:t> 2-3 cars area for garage and min 1)</a:t>
            </a:r>
          </a:p>
          <a:p>
            <a:pPr>
              <a:buFont typeface="Wingdings" panose="05000000000000000000" pitchFamily="2" charset="2"/>
              <a:buChar char="§"/>
            </a:pPr>
            <a:endParaRPr lang="en-IN" dirty="0"/>
          </a:p>
        </p:txBody>
      </p:sp>
    </p:spTree>
    <p:extLst>
      <p:ext uri="{BB962C8B-B14F-4D97-AF65-F5344CB8AC3E}">
        <p14:creationId xmlns:p14="http://schemas.microsoft.com/office/powerpoint/2010/main" val="2385158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4000" b="1" dirty="0"/>
              <a:t>Feature Importance</a:t>
            </a:r>
            <a:endParaRPr lang="en-IN" sz="40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83888"/>
          </a:xfrm>
        </p:spPr>
        <p:txBody>
          <a:bodyPr>
            <a:normAutofit/>
          </a:bodyPr>
          <a:lstStyle/>
          <a:p>
            <a:pPr marL="0" indent="0">
              <a:buNone/>
            </a:pPr>
            <a:r>
              <a:rPr lang="en-US" sz="4100" b="1" u="sng" dirty="0"/>
              <a:t>2. Features affecting Negatively to Sale Price:</a:t>
            </a:r>
          </a:p>
          <a:p>
            <a:pPr>
              <a:buFont typeface="Wingdings" panose="05000000000000000000" pitchFamily="2" charset="2"/>
              <a:buChar char="§"/>
            </a:pPr>
            <a:endParaRPr lang="en-US" dirty="0"/>
          </a:p>
          <a:p>
            <a:pPr lvl="0" algn="just">
              <a:lnSpc>
                <a:spcPct val="107000"/>
              </a:lnSpc>
              <a:spcAft>
                <a:spcPts val="800"/>
              </a:spcAft>
              <a:buFont typeface="Wingdings" panose="05000000000000000000" pitchFamily="2" charset="2"/>
              <a:buChar char="§"/>
              <a:tabLst>
                <a:tab pos="457200" algn="l"/>
              </a:tabLst>
            </a:pP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N"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OverallQual</a:t>
            </a:r>
            <a:r>
              <a:rPr lang="en-IN" sz="18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Since the maximum properties they owe have average quality of material </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used,it</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is negatively affecting the sale price)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buFont typeface="Wingdings" panose="05000000000000000000" pitchFamily="2" charset="2"/>
              <a:buChar char="§"/>
              <a:tabLst>
                <a:tab pos="457200" algn="l"/>
              </a:tabLst>
            </a:pPr>
            <a:r>
              <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OverallCond</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r>
              <a:rPr lang="en-IN"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Again,the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maximum properties they owe have average condition it is negatively affecting the sale price)</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Aft>
                <a:spcPts val="800"/>
              </a:spcAft>
              <a:buFont typeface="Wingdings" panose="05000000000000000000" pitchFamily="2" charset="2"/>
              <a:buChar char="§"/>
              <a:tabLst>
                <a:tab pos="457200" algn="l"/>
              </a:tabLst>
            </a:pPr>
            <a:r>
              <a:rPr lang="en-IN" sz="18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LotShape</a:t>
            </a:r>
            <a:r>
              <a:rPr lang="en-IN"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:(Since they have half of the properties whose shape is irregular, it is negatively affecting the sale price)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Bef>
                <a:spcPts val="765"/>
              </a:spcBef>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nSpc>
                <a:spcPts val="1400"/>
              </a:lnSpc>
              <a:buFont typeface="Wingdings" panose="05000000000000000000" pitchFamily="2" charset="2"/>
              <a:buChar char="§"/>
            </a:pPr>
            <a:endParaRPr lang="en-IN" dirty="0"/>
          </a:p>
        </p:txBody>
      </p:sp>
    </p:spTree>
    <p:extLst>
      <p:ext uri="{BB962C8B-B14F-4D97-AF65-F5344CB8AC3E}">
        <p14:creationId xmlns:p14="http://schemas.microsoft.com/office/powerpoint/2010/main" val="2453432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Results</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83888"/>
          </a:xfrm>
        </p:spPr>
        <p:txBody>
          <a:bodyPr>
            <a:normAutofit/>
          </a:bodyPr>
          <a:lstStyle/>
          <a:p>
            <a:pPr>
              <a:lnSpc>
                <a:spcPct val="107000"/>
              </a:lnSpc>
              <a:spcAft>
                <a:spcPts val="800"/>
              </a:spcAft>
              <a:buFont typeface="Wingdings" panose="05000000000000000000" pitchFamily="2" charset="2"/>
              <a:buChar char="§"/>
            </a:pP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Our best model i.e. Gradient Boosting Regressor, after fine tuning has given</a:t>
            </a:r>
            <a:r>
              <a:rPr lang="en-IN" sz="2400" b="1"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24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r2_score=0.8853868473648824</a:t>
            </a:r>
            <a:r>
              <a:rPr lang="en-IN"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  and </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mean absolute error=17373.136460818983</a:t>
            </a:r>
          </a:p>
          <a:p>
            <a:pPr>
              <a:lnSpc>
                <a:spcPct val="107000"/>
              </a:lnSpc>
              <a:spcAft>
                <a:spcPts val="800"/>
              </a:spcAft>
              <a:buFont typeface="Wingdings" panose="05000000000000000000" pitchFamily="2" charset="2"/>
              <a:buChar char="§"/>
            </a:pPr>
            <a:r>
              <a:rPr lang="en-IN" sz="1800" b="1" dirty="0">
                <a:latin typeface="Times New Roman" panose="02020603050405020304" pitchFamily="18" charset="0"/>
                <a:ea typeface="Calibri" panose="020F0502020204030204" pitchFamily="34" charset="0"/>
                <a:cs typeface="Times New Roman" panose="02020603050405020304" pitchFamily="18" charset="0"/>
              </a:rPr>
              <a:t> </a:t>
            </a:r>
            <a:r>
              <a:rPr lang="en-IN" sz="2400" b="1" u="sng"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Saving the best model</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765"/>
              </a:spcBef>
              <a:buNone/>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lnSpc>
                <a:spcPts val="1400"/>
              </a:lnSpc>
              <a:buNone/>
            </a:pPr>
            <a:endParaRPr lang="en-IN" dirty="0"/>
          </a:p>
        </p:txBody>
      </p:sp>
      <p:pic>
        <p:nvPicPr>
          <p:cNvPr id="4" name="Picture 3">
            <a:extLst>
              <a:ext uri="{FF2B5EF4-FFF2-40B4-BE49-F238E27FC236}">
                <a16:creationId xmlns:a16="http://schemas.microsoft.com/office/drawing/2014/main" id="{5D39A40E-9A09-CA7C-EE2C-16BFFD506797}"/>
              </a:ext>
            </a:extLst>
          </p:cNvPr>
          <p:cNvPicPr>
            <a:picLocks noChangeAspect="1"/>
          </p:cNvPicPr>
          <p:nvPr/>
        </p:nvPicPr>
        <p:blipFill rotWithShape="1">
          <a:blip r:embed="rId2"/>
          <a:srcRect l="22931" t="66588" r="35601" b="16426"/>
          <a:stretch/>
        </p:blipFill>
        <p:spPr bwMode="auto">
          <a:xfrm>
            <a:off x="1486370" y="4021745"/>
            <a:ext cx="9219260" cy="212441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31516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3600" b="1" dirty="0"/>
              <a:t>Using Best Model to Predict Provided Test Data</a:t>
            </a:r>
            <a:endParaRPr lang="en-IN" sz="36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83888"/>
          </a:xfrm>
        </p:spPr>
        <p:txBody>
          <a:bodyPr>
            <a:normAutofit/>
          </a:bodyPr>
          <a:lstStyle/>
          <a:p>
            <a:pPr marL="0" indent="0">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07000"/>
              </a:lnSpc>
              <a:spcBef>
                <a:spcPts val="765"/>
              </a:spcBef>
              <a:buNone/>
            </a:pP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indent="0">
              <a:lnSpc>
                <a:spcPts val="1400"/>
              </a:lnSpc>
              <a:buNone/>
            </a:pPr>
            <a:endParaRPr lang="en-IN" dirty="0"/>
          </a:p>
        </p:txBody>
      </p:sp>
      <p:pic>
        <p:nvPicPr>
          <p:cNvPr id="5" name="Picture 4">
            <a:extLst>
              <a:ext uri="{FF2B5EF4-FFF2-40B4-BE49-F238E27FC236}">
                <a16:creationId xmlns:a16="http://schemas.microsoft.com/office/drawing/2014/main" id="{3DACF455-F3A4-388C-2E49-C80B5B051E9D}"/>
              </a:ext>
            </a:extLst>
          </p:cNvPr>
          <p:cNvPicPr>
            <a:picLocks noChangeAspect="1"/>
          </p:cNvPicPr>
          <p:nvPr/>
        </p:nvPicPr>
        <p:blipFill rotWithShape="1">
          <a:blip r:embed="rId2"/>
          <a:srcRect l="23313" t="39579" r="26237" b="25089"/>
          <a:stretch/>
        </p:blipFill>
        <p:spPr bwMode="auto">
          <a:xfrm>
            <a:off x="1261226" y="1554906"/>
            <a:ext cx="10000247" cy="432338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1663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39951"/>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Conclusion:</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49282"/>
          </a:xfrm>
        </p:spPr>
        <p:txBody>
          <a:bodyPr>
            <a:normAutofit fontScale="40000" lnSpcReduction="20000"/>
          </a:bodyPr>
          <a:lstStyle/>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4500" dirty="0">
                <a:effectLst/>
                <a:latin typeface="Times New Roman" panose="02020603050405020304" pitchFamily="18" charset="0"/>
                <a:ea typeface="Calibri" panose="020F0502020204030204" pitchFamily="34" charset="0"/>
                <a:cs typeface="Times New Roman" panose="02020603050405020304" pitchFamily="18" charset="0"/>
              </a:rPr>
              <a:t>In this project, we built several regression models to predict the price of any house given some of the house features. </a:t>
            </a:r>
          </a:p>
          <a:p>
            <a:pPr algn="just">
              <a:lnSpc>
                <a:spcPct val="107000"/>
              </a:lnSpc>
              <a:spcAft>
                <a:spcPts val="800"/>
              </a:spcAft>
              <a:buFont typeface="Wingdings" panose="05000000000000000000" pitchFamily="2" charset="2"/>
              <a:buChar char="§"/>
            </a:pPr>
            <a:r>
              <a:rPr lang="en-IN" sz="4500" dirty="0">
                <a:effectLst/>
                <a:latin typeface="Times New Roman" panose="02020603050405020304" pitchFamily="18" charset="0"/>
                <a:ea typeface="Calibri" panose="020F0502020204030204" pitchFamily="34" charset="0"/>
                <a:cs typeface="Times New Roman" panose="02020603050405020304" pitchFamily="18" charset="0"/>
              </a:rPr>
              <a:t> We evaluated and compared each model to determine the one with highest performance. </a:t>
            </a:r>
          </a:p>
          <a:p>
            <a:pPr algn="just">
              <a:lnSpc>
                <a:spcPct val="107000"/>
              </a:lnSpc>
              <a:spcAft>
                <a:spcPts val="800"/>
              </a:spcAft>
              <a:buFont typeface="Wingdings" panose="05000000000000000000" pitchFamily="2" charset="2"/>
              <a:buChar char="§"/>
            </a:pPr>
            <a:r>
              <a:rPr lang="en-IN" sz="4500" dirty="0">
                <a:effectLst/>
                <a:latin typeface="Times New Roman" panose="02020603050405020304" pitchFamily="18" charset="0"/>
                <a:ea typeface="Calibri" panose="020F0502020204030204" pitchFamily="34" charset="0"/>
                <a:cs typeface="Times New Roman" panose="02020603050405020304" pitchFamily="18" charset="0"/>
              </a:rPr>
              <a:t> In this project, we followed the data science process starting with getting the data, then cleaning and pre-processing the data, followed by visualizations and exploring the data and building models, then evaluating the results through Regularization and Cross-Validation.</a:t>
            </a:r>
            <a:endParaRPr lang="en-IN" sz="45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4500" dirty="0">
                <a:effectLst/>
                <a:latin typeface="Times New Roman" panose="02020603050405020304" pitchFamily="18" charset="0"/>
                <a:ea typeface="Calibri" panose="020F0502020204030204" pitchFamily="34" charset="0"/>
                <a:cs typeface="Times New Roman" panose="02020603050405020304" pitchFamily="18" charset="0"/>
              </a:rPr>
              <a:t> As a recommendation, we advise to use this model (or a version of it trained with more recent data) by people who want to buy a house in the area covered by the dataset to have an idea about the actual price.</a:t>
            </a:r>
          </a:p>
          <a:p>
            <a:pPr algn="just">
              <a:lnSpc>
                <a:spcPct val="107000"/>
              </a:lnSpc>
              <a:spcAft>
                <a:spcPts val="800"/>
              </a:spcAft>
              <a:buFont typeface="Wingdings" panose="05000000000000000000" pitchFamily="2" charset="2"/>
              <a:buChar char="§"/>
            </a:pPr>
            <a:r>
              <a:rPr lang="en-IN" sz="4500" dirty="0">
                <a:effectLst/>
                <a:latin typeface="Times New Roman" panose="02020603050405020304" pitchFamily="18" charset="0"/>
                <a:ea typeface="Calibri" panose="020F0502020204030204" pitchFamily="34" charset="0"/>
                <a:cs typeface="Times New Roman" panose="02020603050405020304" pitchFamily="18" charset="0"/>
              </a:rPr>
              <a:t> The model can also be used with datasets that cover areas containing the same features. We also suggest that people take into consideration the features that were deemed as most important as provided above; this might help them estimate the house price better.</a:t>
            </a:r>
            <a:endParaRPr lang="en-IN" sz="45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sz="1900" dirty="0"/>
          </a:p>
        </p:txBody>
      </p:sp>
    </p:spTree>
    <p:extLst>
      <p:ext uri="{BB962C8B-B14F-4D97-AF65-F5344CB8AC3E}">
        <p14:creationId xmlns:p14="http://schemas.microsoft.com/office/powerpoint/2010/main" val="1265586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39951"/>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sz="4000" b="1" dirty="0"/>
              <a:t>Limitations of this work and Scope for Future Work</a:t>
            </a:r>
            <a:endParaRPr lang="en-IN" sz="40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49282"/>
          </a:xfrm>
        </p:spPr>
        <p:txBody>
          <a:bodyPr>
            <a:normAutofit/>
          </a:bodyPr>
          <a:lstStyle/>
          <a:p>
            <a:pPr marL="0" indent="0" algn="just">
              <a:lnSpc>
                <a:spcPct val="107000"/>
              </a:lnSpc>
              <a:spcAft>
                <a:spcPts val="800"/>
              </a:spcAft>
              <a:buNone/>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There are many things that can be tried to improve the models’ predictions. We can create and add more variables, try different models with different subset of features and/or rows, etc.</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2400" dirty="0">
                <a:effectLst/>
                <a:latin typeface="Times New Roman" panose="02020603050405020304" pitchFamily="18" charset="0"/>
                <a:ea typeface="Calibri" panose="020F0502020204030204" pitchFamily="34" charset="0"/>
                <a:cs typeface="Times New Roman" panose="02020603050405020304" pitchFamily="18" charset="0"/>
              </a:rPr>
              <a:t> The `biggest limitation in the dataset was that not all categories of a particular feature were available in the training data. So, if there is a new category in the test data/new data, the model would not be able to identify the new categories.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sz="1900" dirty="0"/>
          </a:p>
        </p:txBody>
      </p:sp>
    </p:spTree>
    <p:extLst>
      <p:ext uri="{BB962C8B-B14F-4D97-AF65-F5344CB8AC3E}">
        <p14:creationId xmlns:p14="http://schemas.microsoft.com/office/powerpoint/2010/main" val="73996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70" y="283261"/>
            <a:ext cx="109672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3100" b="1" dirty="0"/>
              <a:t>Mathematical/ Analytical Modelling of the Problem</a:t>
            </a:r>
            <a:endParaRPr lang="en-IN" sz="31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fontScale="85000" lnSpcReduction="20000"/>
          </a:bodyPr>
          <a:lstStyle/>
          <a:p>
            <a:pPr marL="0" indent="0" algn="just">
              <a:lnSpc>
                <a:spcPct val="107000"/>
              </a:lnSpc>
              <a:spcBef>
                <a:spcPts val="1200"/>
              </a:spcBef>
              <a:spcAft>
                <a:spcPts val="800"/>
              </a:spcAft>
              <a:buNone/>
            </a:pPr>
            <a:r>
              <a:rPr lang="en-IN" sz="3200" b="1" dirty="0">
                <a:effectLst/>
                <a:latin typeface="Times New Roman" panose="02020603050405020304" pitchFamily="18" charset="0"/>
                <a:ea typeface="Calibri" panose="020F0502020204030204" pitchFamily="34" charset="0"/>
                <a:cs typeface="Times New Roman" panose="02020603050405020304" pitchFamily="18" charset="0"/>
              </a:rPr>
              <a:t>Regression Model: </a:t>
            </a:r>
            <a:r>
              <a:rPr lang="en-IN" sz="3200" dirty="0">
                <a:effectLst/>
                <a:latin typeface="Times New Roman" panose="02020603050405020304" pitchFamily="18" charset="0"/>
                <a:ea typeface="Calibri" panose="020F0502020204030204" pitchFamily="34" charset="0"/>
                <a:cs typeface="Times New Roman" panose="02020603050405020304" pitchFamily="18" charset="0"/>
              </a:rPr>
              <a:t>Regression models are often used to determine which independent variables hold the most influence overdependent variables information that can be leveraged to make essential decision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0" indent="0" algn="just">
              <a:lnSpc>
                <a:spcPct val="120000"/>
              </a:lnSpc>
              <a:spcAft>
                <a:spcPts val="800"/>
              </a:spcAft>
              <a:buNone/>
            </a:pPr>
            <a:r>
              <a:rPr lang="en-US" sz="2600" dirty="0">
                <a:latin typeface="Times New Roman" panose="02020603050405020304" pitchFamily="18" charset="0"/>
                <a:ea typeface="Calibri" panose="020F0502020204030204" pitchFamily="34" charset="0"/>
                <a:cs typeface="Times New Roman" panose="02020603050405020304" pitchFamily="18" charset="0"/>
              </a:rPr>
              <a:t>The most traditional regression models are:</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Linear Regression with Lasso and Ridge</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Decision Tree Regression, </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Random Forest regression</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AdaBoost Regression</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Support Vector Regression</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K Neighbors Regression </a:t>
            </a:r>
          </a:p>
          <a:p>
            <a:pPr algn="just">
              <a:lnSpc>
                <a:spcPts val="800"/>
              </a:lnSpc>
              <a:spcAft>
                <a:spcPts val="800"/>
              </a:spcAft>
              <a:buFont typeface="Wingdings" panose="05000000000000000000" pitchFamily="2" charset="2"/>
              <a:buChar char="§"/>
            </a:pPr>
            <a:r>
              <a:rPr lang="en-US" sz="2600" dirty="0">
                <a:latin typeface="Times New Roman" panose="02020603050405020304" pitchFamily="18" charset="0"/>
                <a:ea typeface="Calibri" panose="020F0502020204030204" pitchFamily="34" charset="0"/>
                <a:cs typeface="Times New Roman" panose="02020603050405020304" pitchFamily="18" charset="0"/>
              </a:rPr>
              <a:t> Gradient Boosting Regression </a:t>
            </a:r>
          </a:p>
          <a:p>
            <a:pPr marL="0" indent="0" algn="just">
              <a:lnSpc>
                <a:spcPct val="120000"/>
              </a:lnSpc>
              <a:spcAft>
                <a:spcPts val="800"/>
              </a:spcAft>
              <a:buNone/>
            </a:pPr>
            <a:r>
              <a:rPr lang="en-US" sz="2600" dirty="0">
                <a:latin typeface="Times New Roman" panose="02020603050405020304" pitchFamily="18" charset="0"/>
                <a:ea typeface="Calibri" panose="020F0502020204030204" pitchFamily="34" charset="0"/>
                <a:cs typeface="Times New Roman" panose="02020603050405020304" pitchFamily="18" charset="0"/>
              </a:rPr>
              <a:t>The ‘r2’ score will be used to determine the best model amongst the above mentioned</a:t>
            </a:r>
          </a:p>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60108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239951"/>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3600" b="1" dirty="0"/>
              <a:t>Hardware and Software Requirements and Tools Used</a:t>
            </a:r>
            <a:endParaRPr lang="en-IN" sz="36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lvl="0" algn="just">
              <a:lnSpc>
                <a:spcPct val="106000"/>
              </a:lnSpc>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Languages Used: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6000"/>
              </a:lnSpc>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Platform Used: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Notebook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6000"/>
              </a:lnSpc>
              <a:spcAft>
                <a:spcPts val="800"/>
              </a:spcAft>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Libraries and Metrics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Following are the libraries and metrics used to start the Regression Model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FEFA116B-5360-87DE-9A9C-6BFC7DFD418E}"/>
              </a:ext>
            </a:extLst>
          </p:cNvPr>
          <p:cNvPicPr>
            <a:picLocks noChangeAspect="1"/>
          </p:cNvPicPr>
          <p:nvPr/>
        </p:nvPicPr>
        <p:blipFill rotWithShape="1">
          <a:blip r:embed="rId2"/>
          <a:srcRect l="13530" t="42209" r="25204" b="33956"/>
          <a:stretch/>
        </p:blipFill>
        <p:spPr bwMode="auto">
          <a:xfrm>
            <a:off x="2171731" y="3088434"/>
            <a:ext cx="7084454" cy="309776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78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146645"/>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3600" b="1" dirty="0"/>
              <a:t>Data Sources</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US Based company has collected a data set from the sale of houses in Australia. This dataset is been provided in the CSV file to us. </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Dataset contains 1460 entries each having 81 variables.</a:t>
            </a:r>
          </a:p>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6000"/>
              </a:lnSpc>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94968A57-86B0-4A21-EDC4-BB22BE5C79B2}"/>
              </a:ext>
            </a:extLst>
          </p:cNvPr>
          <p:cNvPicPr>
            <a:picLocks noChangeAspect="1"/>
          </p:cNvPicPr>
          <p:nvPr/>
        </p:nvPicPr>
        <p:blipFill rotWithShape="1">
          <a:blip r:embed="rId2"/>
          <a:srcRect l="11243" t="38627" r="13608" b="10885"/>
          <a:stretch/>
        </p:blipFill>
        <p:spPr bwMode="auto">
          <a:xfrm>
            <a:off x="1166326" y="2460229"/>
            <a:ext cx="8985379" cy="3719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893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3EC5-B81A-520C-791F-B530B0EB88BF}"/>
              </a:ext>
            </a:extLst>
          </p:cNvPr>
          <p:cNvSpPr>
            <a:spLocks noGrp="1"/>
          </p:cNvSpPr>
          <p:nvPr>
            <p:ph type="title"/>
          </p:nvPr>
        </p:nvSpPr>
        <p:spPr>
          <a:xfrm>
            <a:off x="914400" y="239950"/>
            <a:ext cx="10241280" cy="657516"/>
          </a:xfrm>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en-IN" sz="4000" dirty="0"/>
              <a:t>Data Pre-processing </a:t>
            </a:r>
          </a:p>
        </p:txBody>
      </p:sp>
      <p:sp>
        <p:nvSpPr>
          <p:cNvPr id="3" name="Text Placeholder 2">
            <a:extLst>
              <a:ext uri="{FF2B5EF4-FFF2-40B4-BE49-F238E27FC236}">
                <a16:creationId xmlns:a16="http://schemas.microsoft.com/office/drawing/2014/main" id="{8E0D4202-0FFF-8F8C-5803-660097A02190}"/>
              </a:ext>
            </a:extLst>
          </p:cNvPr>
          <p:cNvSpPr>
            <a:spLocks noGrp="1"/>
          </p:cNvSpPr>
          <p:nvPr>
            <p:ph type="body" idx="1"/>
          </p:nvPr>
        </p:nvSpPr>
        <p:spPr>
          <a:xfrm>
            <a:off x="914400" y="1371759"/>
            <a:ext cx="9997440" cy="736282"/>
          </a:xfrm>
        </p:spPr>
        <p:style>
          <a:lnRef idx="2">
            <a:schemeClr val="accent4">
              <a:shade val="50000"/>
            </a:schemeClr>
          </a:lnRef>
          <a:fillRef idx="1">
            <a:schemeClr val="accent4"/>
          </a:fillRef>
          <a:effectRef idx="0">
            <a:schemeClr val="accent4"/>
          </a:effectRef>
          <a:fontRef idx="minor">
            <a:schemeClr val="lt1"/>
          </a:fontRef>
        </p:style>
        <p:txBody>
          <a:bodyPr>
            <a:noAutofit/>
          </a:bodyPr>
          <a:lstStyle/>
          <a:p>
            <a:pPr marL="457200">
              <a:lnSpc>
                <a:spcPct val="106000"/>
              </a:lnSpc>
              <a:spcAft>
                <a:spcPts val="800"/>
              </a:spcAft>
            </a:pPr>
            <a:r>
              <a:rPr lang="en-IN" b="1" u="sng" dirty="0">
                <a:solidFill>
                  <a:schemeClr val="bg1"/>
                </a:solidFill>
                <a:effectLst/>
                <a:latin typeface="Times New Roman" panose="02020603050405020304" pitchFamily="18" charset="0"/>
                <a:ea typeface="Calibri" panose="020F0502020204030204" pitchFamily="34" charset="0"/>
              </a:rPr>
              <a:t>1. Checking for null values:  </a:t>
            </a:r>
            <a:r>
              <a:rPr lang="en-IN" sz="2000" b="1" cap="none" dirty="0" err="1">
                <a:solidFill>
                  <a:schemeClr val="bg1"/>
                </a:solidFill>
                <a:effectLst/>
                <a:latin typeface="Times New Roman" panose="02020603050405020304" pitchFamily="18" charset="0"/>
                <a:ea typeface="Calibri" panose="020F0502020204030204" pitchFamily="34" charset="0"/>
              </a:rPr>
              <a:t>df_housing.isnull</a:t>
            </a:r>
            <a:r>
              <a:rPr lang="en-IN" sz="2000" b="1" cap="none" dirty="0">
                <a:solidFill>
                  <a:schemeClr val="bg1"/>
                </a:solidFill>
                <a:effectLst/>
                <a:latin typeface="Times New Roman" panose="02020603050405020304" pitchFamily="18" charset="0"/>
                <a:ea typeface="Calibri" panose="020F0502020204030204" pitchFamily="34" charset="0"/>
              </a:rPr>
              <a:t>().sum()</a:t>
            </a:r>
            <a:r>
              <a:rPr lang="en-IN" b="1" dirty="0">
                <a:solidFill>
                  <a:schemeClr val="bg1"/>
                </a:solidFill>
                <a:effectLst/>
                <a:latin typeface="Times New Roman" panose="02020603050405020304" pitchFamily="18" charset="0"/>
                <a:ea typeface="Calibri" panose="020F0502020204030204" pitchFamily="34" charset="0"/>
              </a:rPr>
              <a:t>  </a:t>
            </a:r>
            <a:endParaRPr lang="en-IN" dirty="0">
              <a:solidFill>
                <a:schemeClr val="bg1"/>
              </a:solidFill>
            </a:endParaRPr>
          </a:p>
        </p:txBody>
      </p:sp>
      <p:pic>
        <p:nvPicPr>
          <p:cNvPr id="13" name="Content Placeholder 12">
            <a:extLst>
              <a:ext uri="{FF2B5EF4-FFF2-40B4-BE49-F238E27FC236}">
                <a16:creationId xmlns:a16="http://schemas.microsoft.com/office/drawing/2014/main" id="{907781E9-7E45-6017-CAF8-13DD81255A57}"/>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1915" t="36448" r="15640" b="10737"/>
          <a:stretch/>
        </p:blipFill>
        <p:spPr bwMode="auto">
          <a:xfrm>
            <a:off x="1386211" y="2335591"/>
            <a:ext cx="8774825" cy="35984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512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61DF-332C-B4B6-9E0E-38ECCA5CB4C9}"/>
              </a:ext>
            </a:extLst>
          </p:cNvPr>
          <p:cNvSpPr>
            <a:spLocks noGrp="1"/>
          </p:cNvSpPr>
          <p:nvPr>
            <p:ph type="title"/>
          </p:nvPr>
        </p:nvSpPr>
        <p:spPr>
          <a:xfrm>
            <a:off x="1097278" y="753134"/>
            <a:ext cx="10058400" cy="82374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br>
              <a:rPr lang="en-US" dirty="0"/>
            </a:br>
            <a:br>
              <a:rPr lang="en-US" dirty="0"/>
            </a:br>
            <a:r>
              <a:rPr lang="en-US" dirty="0"/>
              <a:t>2. </a:t>
            </a:r>
            <a:r>
              <a:rPr lang="en-US" sz="3100" dirty="0"/>
              <a:t>Deleting the: 1)high missing-data columns, 2) unwanted columns</a:t>
            </a:r>
            <a:endParaRPr lang="en-IN" sz="3100" dirty="0"/>
          </a:p>
        </p:txBody>
      </p:sp>
      <p:sp>
        <p:nvSpPr>
          <p:cNvPr id="3" name="Content Placeholder 2">
            <a:extLst>
              <a:ext uri="{FF2B5EF4-FFF2-40B4-BE49-F238E27FC236}">
                <a16:creationId xmlns:a16="http://schemas.microsoft.com/office/drawing/2014/main" id="{0B5FCDD2-696C-B3C2-4B2B-5CAA5BF2C616}"/>
              </a:ext>
            </a:extLst>
          </p:cNvPr>
          <p:cNvSpPr>
            <a:spLocks noGrp="1"/>
          </p:cNvSpPr>
          <p:nvPr>
            <p:ph sz="half" idx="1"/>
          </p:nvPr>
        </p:nvSpPr>
        <p:spPr>
          <a:xfrm>
            <a:off x="1036320" y="1845734"/>
            <a:ext cx="4937760" cy="4023360"/>
          </a:xfrm>
        </p:spPr>
        <p:txBody>
          <a:bodyPr/>
          <a:lstStyle/>
          <a:p>
            <a:r>
              <a:rPr lang="en-IN" b="1" dirty="0"/>
              <a:t>1) Highly Missing data</a:t>
            </a:r>
          </a:p>
          <a:p>
            <a:endParaRPr lang="en-IN" dirty="0"/>
          </a:p>
        </p:txBody>
      </p:sp>
      <p:sp>
        <p:nvSpPr>
          <p:cNvPr id="4" name="Content Placeholder 3">
            <a:extLst>
              <a:ext uri="{FF2B5EF4-FFF2-40B4-BE49-F238E27FC236}">
                <a16:creationId xmlns:a16="http://schemas.microsoft.com/office/drawing/2014/main" id="{D0B593DE-A144-02ED-71BD-B82DD143FAF6}"/>
              </a:ext>
            </a:extLst>
          </p:cNvPr>
          <p:cNvSpPr>
            <a:spLocks noGrp="1"/>
          </p:cNvSpPr>
          <p:nvPr>
            <p:ph sz="half" idx="2"/>
          </p:nvPr>
        </p:nvSpPr>
        <p:spPr/>
        <p:txBody>
          <a:bodyPr/>
          <a:lstStyle/>
          <a:p>
            <a:r>
              <a:rPr lang="en-IN" b="1" dirty="0"/>
              <a:t>2) Unwanted Columns</a:t>
            </a:r>
          </a:p>
          <a:p>
            <a:endParaRPr lang="en-IN" b="1" dirty="0"/>
          </a:p>
          <a:p>
            <a:endParaRPr lang="en-IN" b="1" dirty="0"/>
          </a:p>
        </p:txBody>
      </p:sp>
      <p:pic>
        <p:nvPicPr>
          <p:cNvPr id="5" name="Picture 4">
            <a:extLst>
              <a:ext uri="{FF2B5EF4-FFF2-40B4-BE49-F238E27FC236}">
                <a16:creationId xmlns:a16="http://schemas.microsoft.com/office/drawing/2014/main" id="{0E2DAFEF-C782-F545-F48B-F067A9738B77}"/>
              </a:ext>
            </a:extLst>
          </p:cNvPr>
          <p:cNvPicPr>
            <a:picLocks noChangeAspect="1"/>
          </p:cNvPicPr>
          <p:nvPr/>
        </p:nvPicPr>
        <p:blipFill rotWithShape="1">
          <a:blip r:embed="rId2"/>
          <a:srcRect l="21382" t="37227" r="45222" b="48985"/>
          <a:stretch/>
        </p:blipFill>
        <p:spPr bwMode="auto">
          <a:xfrm>
            <a:off x="916305" y="2621281"/>
            <a:ext cx="4844415" cy="2468880"/>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87A45BF-ED77-2D05-5775-68408CF4A58D}"/>
              </a:ext>
            </a:extLst>
          </p:cNvPr>
          <p:cNvPicPr>
            <a:picLocks noChangeAspect="1"/>
          </p:cNvPicPr>
          <p:nvPr/>
        </p:nvPicPr>
        <p:blipFill rotWithShape="1">
          <a:blip r:embed="rId3"/>
          <a:srcRect l="22934" t="68348" r="45382" b="23694"/>
          <a:stretch/>
        </p:blipFill>
        <p:spPr bwMode="auto">
          <a:xfrm>
            <a:off x="6217919" y="2778124"/>
            <a:ext cx="4931591" cy="175323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971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61DF-332C-B4B6-9E0E-38ECCA5CB4C9}"/>
              </a:ext>
            </a:extLst>
          </p:cNvPr>
          <p:cNvSpPr>
            <a:spLocks noGrp="1"/>
          </p:cNvSpPr>
          <p:nvPr>
            <p:ph type="title"/>
          </p:nvPr>
        </p:nvSpPr>
        <p:spPr>
          <a:xfrm>
            <a:off x="1066800" y="387374"/>
            <a:ext cx="10058400" cy="823740"/>
          </a:xfrm>
        </p:spPr>
        <p:style>
          <a:lnRef idx="2">
            <a:schemeClr val="accent4">
              <a:shade val="50000"/>
            </a:schemeClr>
          </a:lnRef>
          <a:fillRef idx="1">
            <a:schemeClr val="accent4"/>
          </a:fillRef>
          <a:effectRef idx="0">
            <a:schemeClr val="accent4"/>
          </a:effectRef>
          <a:fontRef idx="minor">
            <a:schemeClr val="lt1"/>
          </a:fontRef>
        </p:style>
        <p:txBody>
          <a:bodyPr>
            <a:normAutofit fontScale="90000"/>
          </a:bodyPr>
          <a:lstStyle/>
          <a:p>
            <a:br>
              <a:rPr lang="en-US" dirty="0"/>
            </a:br>
            <a:br>
              <a:rPr lang="en-US" dirty="0"/>
            </a:br>
            <a:r>
              <a:rPr lang="en-US" dirty="0"/>
              <a:t>3. Filling Null Values Columns:</a:t>
            </a:r>
            <a:endParaRPr lang="en-IN" sz="3100" dirty="0"/>
          </a:p>
        </p:txBody>
      </p:sp>
      <p:sp>
        <p:nvSpPr>
          <p:cNvPr id="3" name="Content Placeholder 2">
            <a:extLst>
              <a:ext uri="{FF2B5EF4-FFF2-40B4-BE49-F238E27FC236}">
                <a16:creationId xmlns:a16="http://schemas.microsoft.com/office/drawing/2014/main" id="{0B5FCDD2-696C-B3C2-4B2B-5CAA5BF2C616}"/>
              </a:ext>
            </a:extLst>
          </p:cNvPr>
          <p:cNvSpPr>
            <a:spLocks noGrp="1"/>
          </p:cNvSpPr>
          <p:nvPr>
            <p:ph sz="half" idx="1"/>
          </p:nvPr>
        </p:nvSpPr>
        <p:spPr>
          <a:xfrm>
            <a:off x="1036320" y="1417320"/>
            <a:ext cx="4937760" cy="4023360"/>
          </a:xfrm>
        </p:spPr>
        <p:txBody>
          <a:bodyPr/>
          <a:lstStyle/>
          <a:p>
            <a:pPr algn="just">
              <a:lnSpc>
                <a:spcPct val="107000"/>
              </a:lnSpc>
              <a:spcAft>
                <a:spcPts val="800"/>
              </a:spcAft>
            </a:pPr>
            <a:r>
              <a:rPr lang="en-IN" b="1" dirty="0"/>
              <a:t>1)</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object</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will be filling those columns with </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Content Placeholder 3">
            <a:extLst>
              <a:ext uri="{FF2B5EF4-FFF2-40B4-BE49-F238E27FC236}">
                <a16:creationId xmlns:a16="http://schemas.microsoft.com/office/drawing/2014/main" id="{D0B593DE-A144-02ED-71BD-B82DD143FAF6}"/>
              </a:ext>
            </a:extLst>
          </p:cNvPr>
          <p:cNvSpPr>
            <a:spLocks noGrp="1"/>
          </p:cNvSpPr>
          <p:nvPr>
            <p:ph sz="half" idx="2"/>
          </p:nvPr>
        </p:nvSpPr>
        <p:spPr>
          <a:xfrm>
            <a:off x="6217920" y="1452880"/>
            <a:ext cx="4937760" cy="4023360"/>
          </a:xfrm>
        </p:spPr>
        <p:txBody>
          <a:bodyPr/>
          <a:lstStyle/>
          <a:p>
            <a:r>
              <a:rPr lang="en-IN" b="1" dirty="0"/>
              <a:t>2)</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float</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will be filling those columns with </a:t>
            </a:r>
            <a:r>
              <a:rPr lang="en-IN"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mean</a:t>
            </a:r>
            <a:r>
              <a:rPr lang="en-IN"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value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a:p>
            <a:endParaRPr lang="en-IN" b="1" dirty="0"/>
          </a:p>
        </p:txBody>
      </p:sp>
      <p:pic>
        <p:nvPicPr>
          <p:cNvPr id="6" name="Picture 5">
            <a:extLst>
              <a:ext uri="{FF2B5EF4-FFF2-40B4-BE49-F238E27FC236}">
                <a16:creationId xmlns:a16="http://schemas.microsoft.com/office/drawing/2014/main" id="{CB70E7AB-F7A7-926E-7DB9-5CB583B5478F}"/>
              </a:ext>
            </a:extLst>
          </p:cNvPr>
          <p:cNvPicPr>
            <a:picLocks noChangeAspect="1"/>
          </p:cNvPicPr>
          <p:nvPr/>
        </p:nvPicPr>
        <p:blipFill rotWithShape="1">
          <a:blip r:embed="rId2"/>
          <a:srcRect l="23709" t="31120" r="23222" b="31183"/>
          <a:stretch/>
        </p:blipFill>
        <p:spPr bwMode="auto">
          <a:xfrm>
            <a:off x="1188721" y="2095182"/>
            <a:ext cx="10058400" cy="421417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71887538"/>
      </p:ext>
    </p:extLst>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BAB94BD4-5D6D-4148-AB57-A4CCF1FD4E0C}"/>
    </a:ext>
  </a:extLst>
</a:theme>
</file>

<file path=docProps/app.xml><?xml version="1.0" encoding="utf-8"?>
<Properties xmlns="http://schemas.openxmlformats.org/officeDocument/2006/extended-properties" xmlns:vt="http://schemas.openxmlformats.org/officeDocument/2006/docPropsVTypes">
  <Template>Retrospect</Template>
  <TotalTime>138</TotalTime>
  <Words>1606</Words>
  <Application>Microsoft Office PowerPoint</Application>
  <PresentationFormat>Widescreen</PresentationFormat>
  <Paragraphs>146</Paragraphs>
  <Slides>38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Arial Rounded MT Bold</vt:lpstr>
      <vt:lpstr>Calibri</vt:lpstr>
      <vt:lpstr>Calibri Light</vt:lpstr>
      <vt:lpstr>Times New Roman</vt:lpstr>
      <vt:lpstr>Wingdings</vt:lpstr>
      <vt:lpstr>Retrospect</vt:lpstr>
      <vt:lpstr>            HOUSING:  PRICE PREDICTION </vt:lpstr>
      <vt:lpstr>INTRODUCTION</vt:lpstr>
      <vt:lpstr>Business Goal</vt:lpstr>
      <vt:lpstr>Mathematical/ Analytical Modelling of the Problem</vt:lpstr>
      <vt:lpstr>Hardware and Software Requirements and Tools Used</vt:lpstr>
      <vt:lpstr>Data Sources</vt:lpstr>
      <vt:lpstr>Data Pre-processing </vt:lpstr>
      <vt:lpstr>  2. Deleting the: 1)high missing-data columns, 2) unwanted columns</vt:lpstr>
      <vt:lpstr>  3. Filling Null Values Columns:</vt:lpstr>
      <vt:lpstr>          Data Visualization (Univariate Analysis)</vt:lpstr>
      <vt:lpstr>PowerPoint Presentation</vt:lpstr>
      <vt:lpstr>PowerPoint Presentation</vt:lpstr>
      <vt:lpstr>            Data Visualization (Univariate Analysis)</vt:lpstr>
      <vt:lpstr>            Data Visualization (Bivariate Analysis)</vt:lpstr>
      <vt:lpstr>            Data Visualization (Univariate Analysis)</vt:lpstr>
      <vt:lpstr>            Data Visualization (Univariate Analysis)</vt:lpstr>
      <vt:lpstr>PowerPoint Presentation</vt:lpstr>
      <vt:lpstr>          Model/s Development and Evaluation </vt:lpstr>
      <vt:lpstr>          Model/s Development and Evaluation </vt:lpstr>
      <vt:lpstr>          Model/s Development and Evaluation </vt:lpstr>
      <vt:lpstr>          Model/s Development and Evaluation </vt:lpstr>
      <vt:lpstr>Modelling Approach</vt:lpstr>
      <vt:lpstr>a) Regression Method</vt:lpstr>
      <vt:lpstr>  b) Finding Best Random State, and using it for splitting Train-Test Data</vt:lpstr>
      <vt:lpstr>    c) Running and Evaluating selected models</vt:lpstr>
      <vt:lpstr>PowerPoint Presentation</vt:lpstr>
      <vt:lpstr>PowerPoint Presentation</vt:lpstr>
      <vt:lpstr>PowerPoint Presentation</vt:lpstr>
      <vt:lpstr>PowerPoint Presentation</vt:lpstr>
      <vt:lpstr>   d) Cross Validation: Took k-folds=10</vt:lpstr>
      <vt:lpstr>  e) Hyper Parameter Tuning:</vt:lpstr>
      <vt:lpstr>   Applying best parameter values on Gradient Boosting Regressor Algorithm and checking the r2-score and errors</vt:lpstr>
      <vt:lpstr>Feature Importance</vt:lpstr>
      <vt:lpstr>Feature Importance</vt:lpstr>
      <vt:lpstr>Results</vt:lpstr>
      <vt:lpstr>Using Best Model to Predict Provided Test Data</vt:lpstr>
      <vt:lpstr>Conclusion:</vt:lpstr>
      <vt:lpstr>Limitations of this work and Scope for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HOUSING:  PRICE PREDICTION </dc:title>
  <dc:creator>nrisrani@gmail.com</dc:creator>
  <cp:lastModifiedBy>nrisrani@gmail.com</cp:lastModifiedBy>
  <cp:revision>7</cp:revision>
  <dcterms:created xsi:type="dcterms:W3CDTF">2023-01-21T13:46:43Z</dcterms:created>
  <dcterms:modified xsi:type="dcterms:W3CDTF">2023-01-21T16:05:38Z</dcterms:modified>
</cp:coreProperties>
</file>